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4"/>
  </p:notesMasterIdLst>
  <p:sldIdLst>
    <p:sldId id="256" r:id="rId2"/>
    <p:sldId id="257" r:id="rId3"/>
    <p:sldId id="258" r:id="rId4"/>
    <p:sldId id="259" r:id="rId5"/>
    <p:sldId id="260" r:id="rId6"/>
    <p:sldId id="261" r:id="rId7"/>
    <p:sldId id="263" r:id="rId8"/>
    <p:sldId id="265" r:id="rId9"/>
    <p:sldId id="270" r:id="rId10"/>
    <p:sldId id="272" r:id="rId11"/>
    <p:sldId id="274" r:id="rId12"/>
    <p:sldId id="273" r:id="rId13"/>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7512A6CC-379C-4008-89A6-1D91CFBCCDD6}" type="datetimeFigureOut">
              <a:rPr lang="ru-RU"/>
              <a:pPr>
                <a:defRPr/>
              </a:pPr>
              <a:t>12.02.2017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274EA8F9-4F61-4A20-9D2D-27AA30EE8E33}"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Образ слайда 1"/>
          <p:cNvSpPr>
            <a:spLocks noGrp="1" noRot="1" noChangeAspect="1" noTextEdit="1"/>
          </p:cNvSpPr>
          <p:nvPr>
            <p:ph type="sldImg"/>
          </p:nvPr>
        </p:nvSpPr>
        <p:spPr bwMode="auto">
          <a:noFill/>
          <a:ln>
            <a:solidFill>
              <a:srgbClr val="000000"/>
            </a:solidFill>
            <a:miter lim="800000"/>
            <a:headEnd/>
            <a:tailEnd/>
          </a:ln>
        </p:spPr>
      </p:sp>
      <p:sp>
        <p:nvSpPr>
          <p:cNvPr id="28675"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8676"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F15340E-FDF2-4D3C-8A77-64EC1D45AFCC}" type="slidenum">
              <a:rPr lang="ru-RU" smtClean="0"/>
              <a:pPr fontAlgn="base">
                <a:spcBef>
                  <a:spcPct val="0"/>
                </a:spcBef>
                <a:spcAft>
                  <a:spcPct val="0"/>
                </a:spcAft>
                <a:defRPr/>
              </a:pPr>
              <a:t>6</a:t>
            </a:fld>
            <a:endParaRPr lang="ru-R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Образ слайда 1"/>
          <p:cNvSpPr>
            <a:spLocks noGrp="1" noRot="1" noChangeAspect="1" noTextEdit="1"/>
          </p:cNvSpPr>
          <p:nvPr>
            <p:ph type="sldImg"/>
          </p:nvPr>
        </p:nvSpPr>
        <p:spPr bwMode="auto">
          <a:noFill/>
          <a:ln>
            <a:solidFill>
              <a:srgbClr val="000000"/>
            </a:solidFill>
            <a:miter lim="800000"/>
            <a:headEnd/>
            <a:tailEnd/>
          </a:ln>
        </p:spPr>
      </p:sp>
      <p:sp>
        <p:nvSpPr>
          <p:cNvPr id="2969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9700"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1FDA5EE-3197-41F9-9126-0DAAEA0787D3}" type="slidenum">
              <a:rPr lang="ru-RU" smtClean="0"/>
              <a:pPr fontAlgn="base">
                <a:spcBef>
                  <a:spcPct val="0"/>
                </a:spcBef>
                <a:spcAft>
                  <a:spcPct val="0"/>
                </a:spcAft>
                <a:defRPr/>
              </a:pPr>
              <a:t>9</a:t>
            </a:fld>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pPr>
              <a:defRPr/>
            </a:pPr>
            <a:fld id="{CD05FCE4-7927-4031-AE22-3C55CBAB76A7}" type="datetimeFigureOut">
              <a:rPr lang="ru-RU" smtClean="0"/>
              <a:pPr>
                <a:defRPr/>
              </a:pPr>
              <a:t>12.02.2017</a:t>
            </a:fld>
            <a:endParaRPr lang="ru-RU"/>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pPr>
              <a:defRPr/>
            </a:pPr>
            <a:endParaRPr lang="ru-RU"/>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pPr>
              <a:defRPr/>
            </a:pPr>
            <a:fld id="{DFC5511C-A44A-439C-9540-56EFEC4E42BC}" type="slidenum">
              <a:rPr lang="ru-RU" smtClean="0"/>
              <a:pPr>
                <a:defRPr/>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pPr>
              <a:defRPr/>
            </a:pPr>
            <a:fld id="{1EB9B7E1-256E-48D1-8F66-98AF44ECF6BA}" type="datetimeFigureOut">
              <a:rPr lang="ru-RU" smtClean="0"/>
              <a:pPr>
                <a:defRPr/>
              </a:pPr>
              <a:t>12.02.2017</a:t>
            </a:fld>
            <a:endParaRPr lang="ru-RU"/>
          </a:p>
        </p:txBody>
      </p:sp>
      <p:sp>
        <p:nvSpPr>
          <p:cNvPr id="5" name="Нижний колонтитул 4"/>
          <p:cNvSpPr>
            <a:spLocks noGrp="1"/>
          </p:cNvSpPr>
          <p:nvPr>
            <p:ph type="ftr" sz="quarter" idx="11"/>
          </p:nvPr>
        </p:nvSpPr>
        <p:spPr/>
        <p:txBody>
          <a:bodyPr/>
          <a:lstStyle>
            <a:extLst/>
          </a:lstStyle>
          <a:p>
            <a:pPr>
              <a:defRPr/>
            </a:pPr>
            <a:endParaRPr lang="ru-RU"/>
          </a:p>
        </p:txBody>
      </p:sp>
      <p:sp>
        <p:nvSpPr>
          <p:cNvPr id="6" name="Номер слайда 5"/>
          <p:cNvSpPr>
            <a:spLocks noGrp="1"/>
          </p:cNvSpPr>
          <p:nvPr>
            <p:ph type="sldNum" sz="quarter" idx="12"/>
          </p:nvPr>
        </p:nvSpPr>
        <p:spPr/>
        <p:txBody>
          <a:bodyPr/>
          <a:lstStyle>
            <a:extLst/>
          </a:lstStyle>
          <a:p>
            <a:pPr>
              <a:defRPr/>
            </a:pPr>
            <a:fld id="{D94EF606-C89A-4FBA-96AE-E4E856EC320F}" type="slidenum">
              <a:rPr lang="ru-RU" smtClean="0"/>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pPr>
              <a:defRPr/>
            </a:pPr>
            <a:fld id="{ACCD8021-79E8-4753-89D1-02BF507EE6E9}" type="datetimeFigureOut">
              <a:rPr lang="ru-RU" smtClean="0"/>
              <a:pPr>
                <a:defRPr/>
              </a:pPr>
              <a:t>12.02.2017</a:t>
            </a:fld>
            <a:endParaRPr lang="ru-RU"/>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pPr>
              <a:defRPr/>
            </a:pPr>
            <a:endParaRPr lang="ru-RU"/>
          </a:p>
        </p:txBody>
      </p:sp>
      <p:sp>
        <p:nvSpPr>
          <p:cNvPr id="6" name="Номер слайда 5"/>
          <p:cNvSpPr>
            <a:spLocks noGrp="1"/>
          </p:cNvSpPr>
          <p:nvPr>
            <p:ph type="sldNum" sz="quarter" idx="12"/>
          </p:nvPr>
        </p:nvSpPr>
        <p:spPr>
          <a:xfrm>
            <a:off x="6733952" y="6555112"/>
            <a:ext cx="588336" cy="228600"/>
          </a:xfrm>
        </p:spPr>
        <p:txBody>
          <a:bodyPr/>
          <a:lstStyle>
            <a:extLst/>
          </a:lstStyle>
          <a:p>
            <a:pPr>
              <a:defRPr/>
            </a:pPr>
            <a:fld id="{0E090AB5-3B58-4FD1-B800-CF3105183AC4}" type="slidenum">
              <a:rPr lang="ru-RU" smtClean="0"/>
              <a:pPr>
                <a:defRPr/>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pPr>
              <a:defRPr/>
            </a:pPr>
            <a:fld id="{2F0BB205-A032-4400-88D6-94FE942B75D5}" type="datetimeFigureOut">
              <a:rPr lang="ru-RU" smtClean="0"/>
              <a:pPr>
                <a:defRPr/>
              </a:pPr>
              <a:t>12.02.2017</a:t>
            </a:fld>
            <a:endParaRPr lang="ru-RU"/>
          </a:p>
        </p:txBody>
      </p:sp>
      <p:sp>
        <p:nvSpPr>
          <p:cNvPr id="6" name="Нижний колонтитул 5"/>
          <p:cNvSpPr>
            <a:spLocks noGrp="1"/>
          </p:cNvSpPr>
          <p:nvPr>
            <p:ph type="ftr" sz="quarter" idx="11"/>
          </p:nvPr>
        </p:nvSpPr>
        <p:spPr/>
        <p:txBody>
          <a:bodyPr/>
          <a:lstStyle>
            <a:extLst/>
          </a:lstStyle>
          <a:p>
            <a:pPr>
              <a:defRPr/>
            </a:pPr>
            <a:endParaRPr lang="ru-RU"/>
          </a:p>
        </p:txBody>
      </p:sp>
      <p:sp>
        <p:nvSpPr>
          <p:cNvPr id="7" name="Номер слайда 6"/>
          <p:cNvSpPr>
            <a:spLocks noGrp="1"/>
          </p:cNvSpPr>
          <p:nvPr>
            <p:ph type="sldNum" sz="quarter" idx="12"/>
          </p:nvPr>
        </p:nvSpPr>
        <p:spPr/>
        <p:txBody>
          <a:bodyPr/>
          <a:lstStyle>
            <a:extLst/>
          </a:lstStyle>
          <a:p>
            <a:pPr>
              <a:defRPr/>
            </a:pPr>
            <a:fld id="{0121FF29-9214-48E2-B6F3-EA24351B897F}" type="slidenum">
              <a:rPr lang="ru-RU" smtClean="0"/>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pPr>
              <a:defRPr/>
            </a:pPr>
            <a:fld id="{8652C81F-99E2-4CBB-A42F-1ABEEC0444D3}" type="datetimeFigureOut">
              <a:rPr lang="ru-RU" smtClean="0"/>
              <a:pPr>
                <a:defRPr/>
              </a:pPr>
              <a:t>12.02.2017</a:t>
            </a:fld>
            <a:endParaRPr lang="ru-RU"/>
          </a:p>
        </p:txBody>
      </p:sp>
      <p:sp>
        <p:nvSpPr>
          <p:cNvPr id="8" name="Нижний колонтитул 7"/>
          <p:cNvSpPr>
            <a:spLocks noGrp="1"/>
          </p:cNvSpPr>
          <p:nvPr>
            <p:ph type="ftr" sz="quarter" idx="11"/>
          </p:nvPr>
        </p:nvSpPr>
        <p:spPr/>
        <p:txBody>
          <a:bodyPr/>
          <a:lstStyle>
            <a:extLst/>
          </a:lstStyle>
          <a:p>
            <a:pPr>
              <a:defRPr/>
            </a:pPr>
            <a:endParaRPr lang="ru-RU"/>
          </a:p>
        </p:txBody>
      </p:sp>
      <p:sp>
        <p:nvSpPr>
          <p:cNvPr id="9" name="Номер слайда 8"/>
          <p:cNvSpPr>
            <a:spLocks noGrp="1"/>
          </p:cNvSpPr>
          <p:nvPr>
            <p:ph type="sldNum" sz="quarter" idx="12"/>
          </p:nvPr>
        </p:nvSpPr>
        <p:spPr/>
        <p:txBody>
          <a:bodyPr/>
          <a:lstStyle>
            <a:extLst/>
          </a:lstStyle>
          <a:p>
            <a:pPr>
              <a:defRPr/>
            </a:pPr>
            <a:fld id="{FEE1CFB1-D443-4E26-A4A8-424CA443DFD5}" type="slidenum">
              <a:rPr lang="ru-RU" smtClean="0"/>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pPr>
              <a:defRPr/>
            </a:pPr>
            <a:fld id="{ABAEE5C5-BCAC-40EE-9FAA-C75882ECACCF}" type="datetimeFigureOut">
              <a:rPr lang="ru-RU" smtClean="0"/>
              <a:pPr>
                <a:defRPr/>
              </a:pPr>
              <a:t>12.02.2017</a:t>
            </a:fld>
            <a:endParaRPr lang="ru-RU"/>
          </a:p>
        </p:txBody>
      </p:sp>
      <p:sp>
        <p:nvSpPr>
          <p:cNvPr id="4" name="Нижний колонтитул 3"/>
          <p:cNvSpPr>
            <a:spLocks noGrp="1"/>
          </p:cNvSpPr>
          <p:nvPr>
            <p:ph type="ftr" sz="quarter" idx="11"/>
          </p:nvPr>
        </p:nvSpPr>
        <p:spPr/>
        <p:txBody>
          <a:bodyPr/>
          <a:lstStyle>
            <a:extLst/>
          </a:lstStyle>
          <a:p>
            <a:pPr>
              <a:defRPr/>
            </a:pPr>
            <a:endParaRPr lang="ru-RU"/>
          </a:p>
        </p:txBody>
      </p:sp>
      <p:sp>
        <p:nvSpPr>
          <p:cNvPr id="5" name="Номер слайда 4"/>
          <p:cNvSpPr>
            <a:spLocks noGrp="1"/>
          </p:cNvSpPr>
          <p:nvPr>
            <p:ph type="sldNum" sz="quarter" idx="12"/>
          </p:nvPr>
        </p:nvSpPr>
        <p:spPr/>
        <p:txBody>
          <a:bodyPr/>
          <a:lstStyle>
            <a:extLst/>
          </a:lstStyle>
          <a:p>
            <a:pPr>
              <a:defRPr/>
            </a:pPr>
            <a:fld id="{C2276B11-6E5B-4B9A-87B5-6BA5165AC46D}" type="slidenum">
              <a:rPr lang="ru-RU" smtClean="0"/>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pPr>
              <a:defRPr/>
            </a:pPr>
            <a:fld id="{DFF01280-96CF-4F03-B479-B68B1E88E6EC}" type="datetimeFigureOut">
              <a:rPr lang="ru-RU" smtClean="0"/>
              <a:pPr>
                <a:defRPr/>
              </a:pPr>
              <a:t>12.02.2017</a:t>
            </a:fld>
            <a:endParaRPr lang="ru-RU"/>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pPr>
              <a:defRPr/>
            </a:pPr>
            <a:endParaRPr lang="ru-RU"/>
          </a:p>
        </p:txBody>
      </p:sp>
      <p:sp>
        <p:nvSpPr>
          <p:cNvPr id="4" name="Номер слайда 3"/>
          <p:cNvSpPr>
            <a:spLocks noGrp="1"/>
          </p:cNvSpPr>
          <p:nvPr>
            <p:ph type="sldNum" sz="quarter" idx="12"/>
          </p:nvPr>
        </p:nvSpPr>
        <p:spPr/>
        <p:txBody>
          <a:bodyPr/>
          <a:lstStyle>
            <a:extLst/>
          </a:lstStyle>
          <a:p>
            <a:pPr>
              <a:defRPr/>
            </a:pPr>
            <a:fld id="{2934A735-B4E0-4484-9035-F96CE57AD8FC}" type="slidenum">
              <a:rPr lang="ru-RU" smtClean="0"/>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pPr>
              <a:defRPr/>
            </a:pPr>
            <a:fld id="{EB65348D-3998-476E-A04C-18EA793C7F4B}" type="datetimeFigureOut">
              <a:rPr lang="ru-RU" smtClean="0"/>
              <a:pPr>
                <a:defRPr/>
              </a:pPr>
              <a:t>12.02.2017</a:t>
            </a:fld>
            <a:endParaRPr lang="ru-RU"/>
          </a:p>
        </p:txBody>
      </p:sp>
      <p:sp>
        <p:nvSpPr>
          <p:cNvPr id="6" name="Нижний колонтитул 5"/>
          <p:cNvSpPr>
            <a:spLocks noGrp="1"/>
          </p:cNvSpPr>
          <p:nvPr>
            <p:ph type="ftr" sz="quarter" idx="11"/>
          </p:nvPr>
        </p:nvSpPr>
        <p:spPr/>
        <p:txBody>
          <a:bodyPr/>
          <a:lstStyle>
            <a:extLst/>
          </a:lstStyle>
          <a:p>
            <a:pPr>
              <a:defRPr/>
            </a:pPr>
            <a:endParaRPr lang="ru-RU"/>
          </a:p>
        </p:txBody>
      </p:sp>
      <p:sp>
        <p:nvSpPr>
          <p:cNvPr id="7" name="Номер слайда 6"/>
          <p:cNvSpPr>
            <a:spLocks noGrp="1"/>
          </p:cNvSpPr>
          <p:nvPr>
            <p:ph type="sldNum" sz="quarter" idx="12"/>
          </p:nvPr>
        </p:nvSpPr>
        <p:spPr/>
        <p:txBody>
          <a:bodyPr/>
          <a:lstStyle>
            <a:extLst/>
          </a:lstStyle>
          <a:p>
            <a:pPr>
              <a:defRPr/>
            </a:pPr>
            <a:fld id="{E3772354-FD7C-402D-A8EF-3637D2192A65}" type="slidenum">
              <a:rPr lang="ru-RU" smtClean="0"/>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extLst/>
          </a:lstStyle>
          <a:p>
            <a:pPr>
              <a:defRPr/>
            </a:pPr>
            <a:fld id="{62A5B5C0-F9FE-48BC-A9A6-AF1396395D6F}" type="datetimeFigureOut">
              <a:rPr lang="ru-RU" smtClean="0"/>
              <a:pPr>
                <a:defRPr/>
              </a:pPr>
              <a:t>12.02.2017</a:t>
            </a:fld>
            <a:endParaRPr lang="ru-RU"/>
          </a:p>
        </p:txBody>
      </p:sp>
      <p:sp>
        <p:nvSpPr>
          <p:cNvPr id="6" name="Нижний колонтитул 5"/>
          <p:cNvSpPr>
            <a:spLocks noGrp="1"/>
          </p:cNvSpPr>
          <p:nvPr>
            <p:ph type="ftr" sz="quarter" idx="11"/>
          </p:nvPr>
        </p:nvSpPr>
        <p:spPr/>
        <p:txBody>
          <a:bodyPr/>
          <a:lstStyle>
            <a:extLst/>
          </a:lstStyle>
          <a:p>
            <a:pPr>
              <a:defRPr/>
            </a:pPr>
            <a:endParaRPr lang="ru-RU"/>
          </a:p>
        </p:txBody>
      </p:sp>
      <p:sp>
        <p:nvSpPr>
          <p:cNvPr id="7" name="Номер слайда 6"/>
          <p:cNvSpPr>
            <a:spLocks noGrp="1"/>
          </p:cNvSpPr>
          <p:nvPr>
            <p:ph type="sldNum" sz="quarter" idx="12"/>
          </p:nvPr>
        </p:nvSpPr>
        <p:spPr/>
        <p:txBody>
          <a:bodyPr/>
          <a:lstStyle>
            <a:extLst/>
          </a:lstStyle>
          <a:p>
            <a:pPr>
              <a:defRPr/>
            </a:pPr>
            <a:fld id="{2D860D8F-9496-4A9E-92EA-BA18136FD07F}" type="slidenum">
              <a:rPr lang="ru-RU" smtClean="0"/>
              <a:pPr>
                <a:defRPr/>
              </a:pPr>
              <a:t>‹#›</a:t>
            </a:fld>
            <a:endParaRPr lang="ru-RU"/>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pPr>
              <a:defRPr/>
            </a:pPr>
            <a:fld id="{0DF1425E-3E1B-4A64-BA72-BDD2A29E425F}" type="datetimeFigureOut">
              <a:rPr lang="ru-RU" smtClean="0"/>
              <a:pPr>
                <a:defRPr/>
              </a:pPr>
              <a:t>12.02.2017</a:t>
            </a:fld>
            <a:endParaRPr lang="ru-RU"/>
          </a:p>
        </p:txBody>
      </p:sp>
      <p:sp>
        <p:nvSpPr>
          <p:cNvPr id="5" name="Нижний колонтитул 4"/>
          <p:cNvSpPr>
            <a:spLocks noGrp="1"/>
          </p:cNvSpPr>
          <p:nvPr>
            <p:ph type="ftr" sz="quarter" idx="11"/>
          </p:nvPr>
        </p:nvSpPr>
        <p:spPr/>
        <p:txBody>
          <a:bodyPr/>
          <a:lstStyle>
            <a:extLst/>
          </a:lstStyle>
          <a:p>
            <a:pPr>
              <a:defRPr/>
            </a:pPr>
            <a:endParaRPr lang="ru-RU"/>
          </a:p>
        </p:txBody>
      </p:sp>
      <p:sp>
        <p:nvSpPr>
          <p:cNvPr id="6" name="Номер слайда 5"/>
          <p:cNvSpPr>
            <a:spLocks noGrp="1"/>
          </p:cNvSpPr>
          <p:nvPr>
            <p:ph type="sldNum" sz="quarter" idx="12"/>
          </p:nvPr>
        </p:nvSpPr>
        <p:spPr/>
        <p:txBody>
          <a:bodyPr/>
          <a:lstStyle>
            <a:extLst/>
          </a:lstStyle>
          <a:p>
            <a:pPr>
              <a:defRPr/>
            </a:pPr>
            <a:fld id="{71232AE7-75FD-4AF9-93E6-A6C8DA4BBBBE}" type="slidenum">
              <a:rPr lang="ru-RU" smtClean="0"/>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extLst/>
          </a:lstStyle>
          <a:p>
            <a:pPr>
              <a:defRPr/>
            </a:pPr>
            <a:fld id="{668E35EF-A464-488A-8191-6330BF498623}" type="datetimeFigureOut">
              <a:rPr lang="ru-RU" smtClean="0"/>
              <a:pPr>
                <a:defRPr/>
              </a:pPr>
              <a:t>12.02.2017</a:t>
            </a:fld>
            <a:endParaRPr lang="ru-RU"/>
          </a:p>
        </p:txBody>
      </p:sp>
      <p:sp>
        <p:nvSpPr>
          <p:cNvPr id="5" name="Нижний колонтитул 4"/>
          <p:cNvSpPr>
            <a:spLocks noGrp="1"/>
          </p:cNvSpPr>
          <p:nvPr>
            <p:ph type="ftr" sz="quarter" idx="11"/>
          </p:nvPr>
        </p:nvSpPr>
        <p:spPr>
          <a:xfrm>
            <a:off x="457200" y="6556248"/>
            <a:ext cx="3657600" cy="228600"/>
          </a:xfrm>
        </p:spPr>
        <p:txBody>
          <a:bodyPr/>
          <a:lstStyle>
            <a:extLst/>
          </a:lstStyle>
          <a:p>
            <a:pPr>
              <a:defRPr/>
            </a:pPr>
            <a:endParaRPr lang="ru-RU"/>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pPr>
              <a:defRPr/>
            </a:pPr>
            <a:fld id="{49D5BB20-C640-48E6-A5EC-54FE609219C3}" type="slidenum">
              <a:rPr lang="ru-RU" smtClean="0"/>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pPr>
              <a:defRPr/>
            </a:pPr>
            <a:fld id="{219B20E9-D40A-4EC6-8AFE-3D4ACB1B3AFF}" type="datetimeFigureOut">
              <a:rPr lang="ru-RU" smtClean="0"/>
              <a:pPr>
                <a:defRPr/>
              </a:pPr>
              <a:t>12.02.2017</a:t>
            </a:fld>
            <a:endParaRPr lang="ru-RU"/>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pPr>
              <a:defRPr/>
            </a:pPr>
            <a:endParaRPr lang="ru-RU"/>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pPr>
              <a:defRPr/>
            </a:pPr>
            <a:fld id="{176C5549-CBA0-4150-BF89-F21A9C52D3D6}" type="slidenum">
              <a:rPr lang="ru-RU" smtClean="0"/>
              <a:pPr>
                <a:defRPr/>
              </a:pPr>
              <a:t>‹#›</a:t>
            </a:fld>
            <a:endParaRPr lang="ru-RU"/>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1124744"/>
            <a:ext cx="7772400" cy="1829761"/>
          </a:xfrm>
        </p:spPr>
        <p:txBody>
          <a:bodyPr/>
          <a:lstStyle/>
          <a:p>
            <a:pPr eaLnBrk="1" fontAlgn="auto" hangingPunct="1">
              <a:spcAft>
                <a:spcPts val="0"/>
              </a:spcAft>
              <a:defRPr/>
            </a:pPr>
            <a:r>
              <a:rPr lang="ru-RU" dirty="0" smtClean="0">
                <a:solidFill>
                  <a:srgbClr val="00B0F0"/>
                </a:solidFill>
                <a:latin typeface="Times New Roman" pitchFamily="18" charset="0"/>
                <a:cs typeface="Times New Roman" pitchFamily="18" charset="0"/>
              </a:rPr>
              <a:t>   Пьеса А</a:t>
            </a:r>
            <a:r>
              <a:rPr lang="ru-RU" dirty="0" smtClean="0">
                <a:solidFill>
                  <a:srgbClr val="00B0F0"/>
                </a:solidFill>
                <a:latin typeface="Times New Roman" pitchFamily="18" charset="0"/>
                <a:cs typeface="Times New Roman" pitchFamily="18" charset="0"/>
              </a:rPr>
              <a:t>. Вампилова</a:t>
            </a:r>
            <a:br>
              <a:rPr lang="ru-RU" dirty="0" smtClean="0">
                <a:solidFill>
                  <a:srgbClr val="00B0F0"/>
                </a:solidFill>
                <a:latin typeface="Times New Roman" pitchFamily="18" charset="0"/>
                <a:cs typeface="Times New Roman" pitchFamily="18" charset="0"/>
              </a:rPr>
            </a:br>
            <a:r>
              <a:rPr lang="ru-RU" dirty="0" smtClean="0">
                <a:solidFill>
                  <a:srgbClr val="00B0F0"/>
                </a:solidFill>
                <a:latin typeface="Times New Roman" pitchFamily="18" charset="0"/>
                <a:cs typeface="Times New Roman" pitchFamily="18" charset="0"/>
              </a:rPr>
              <a:t>«Утиная охота»</a:t>
            </a:r>
            <a:endParaRPr lang="ru-RU" dirty="0">
              <a:solidFill>
                <a:srgbClr val="00B0F0"/>
              </a:solidFill>
              <a:latin typeface="Times New Roman" pitchFamily="18" charset="0"/>
              <a:cs typeface="Times New Roman" pitchFamily="18" charset="0"/>
            </a:endParaRPr>
          </a:p>
        </p:txBody>
      </p:sp>
      <p:sp>
        <p:nvSpPr>
          <p:cNvPr id="9219" name="Подзаголовок 2"/>
          <p:cNvSpPr>
            <a:spLocks noGrp="1"/>
          </p:cNvSpPr>
          <p:nvPr>
            <p:ph type="subTitle" idx="1"/>
          </p:nvPr>
        </p:nvSpPr>
        <p:spPr>
          <a:xfrm>
            <a:off x="1187450" y="3933825"/>
            <a:ext cx="7772400" cy="1198563"/>
          </a:xfrm>
        </p:spPr>
        <p:txBody>
          <a:bodyPr/>
          <a:lstStyle/>
          <a:p>
            <a:pPr marR="0" eaLnBrk="1" hangingPunct="1">
              <a:lnSpc>
                <a:spcPct val="90000"/>
              </a:lnSpc>
            </a:pPr>
            <a:r>
              <a:rPr lang="ru-RU" sz="2500" b="1" dirty="0" smtClean="0">
                <a:solidFill>
                  <a:schemeClr val="tx1"/>
                </a:solidFill>
                <a:latin typeface="Times New Roman" pitchFamily="18" charset="0"/>
                <a:cs typeface="Times New Roman" pitchFamily="18" charset="0"/>
              </a:rPr>
              <a:t>Писать надо о том, от чего не спится по ночам…</a:t>
            </a:r>
          </a:p>
          <a:p>
            <a:pPr marR="0" eaLnBrk="1" hangingPunct="1">
              <a:lnSpc>
                <a:spcPct val="90000"/>
              </a:lnSpc>
            </a:pPr>
            <a:r>
              <a:rPr lang="ru-RU" sz="2500" b="1" dirty="0" smtClean="0">
                <a:solidFill>
                  <a:schemeClr val="tx1"/>
                </a:solidFill>
                <a:latin typeface="Times New Roman" pitchFamily="18" charset="0"/>
                <a:cs typeface="Times New Roman" pitchFamily="18" charset="0"/>
              </a:rPr>
              <a:t>А.Вампилов</a:t>
            </a:r>
          </a:p>
        </p:txBody>
      </p:sp>
      <p:pic>
        <p:nvPicPr>
          <p:cNvPr id="9220" name="Picture 2"/>
          <p:cNvPicPr>
            <a:picLocks noChangeAspect="1" noChangeArrowheads="1"/>
          </p:cNvPicPr>
          <p:nvPr/>
        </p:nvPicPr>
        <p:blipFill>
          <a:blip r:embed="rId2" cstate="print"/>
          <a:srcRect/>
          <a:stretch>
            <a:fillRect/>
          </a:stretch>
        </p:blipFill>
        <p:spPr bwMode="auto">
          <a:xfrm>
            <a:off x="179513" y="476672"/>
            <a:ext cx="1872208" cy="3168352"/>
          </a:xfrm>
          <a:prstGeom prst="rect">
            <a:avLst/>
          </a:prstGeom>
          <a:noFill/>
          <a:ln w="9525">
            <a:noFill/>
            <a:miter lim="800000"/>
            <a:headEnd/>
            <a:tailEnd/>
          </a:ln>
        </p:spPr>
      </p:pic>
      <p:sp>
        <p:nvSpPr>
          <p:cNvPr id="9221" name="TextBox 4"/>
          <p:cNvSpPr txBox="1">
            <a:spLocks noChangeArrowheads="1"/>
          </p:cNvSpPr>
          <p:nvPr/>
        </p:nvSpPr>
        <p:spPr bwMode="auto">
          <a:xfrm>
            <a:off x="5292725" y="5949950"/>
            <a:ext cx="3851275" cy="523220"/>
          </a:xfrm>
          <a:prstGeom prst="rect">
            <a:avLst/>
          </a:prstGeom>
          <a:noFill/>
          <a:ln w="9525">
            <a:noFill/>
            <a:miter lim="800000"/>
            <a:headEnd/>
            <a:tailEnd/>
          </a:ln>
        </p:spPr>
        <p:txBody>
          <a:bodyPr>
            <a:spAutoFit/>
          </a:bodyPr>
          <a:lstStyle/>
          <a:p>
            <a:pPr algn="ctr"/>
            <a:r>
              <a:rPr lang="ru-RU" sz="1400" dirty="0" err="1" smtClean="0">
                <a:latin typeface="Times New Roman" pitchFamily="18" charset="0"/>
                <a:cs typeface="Times New Roman" pitchFamily="18" charset="0"/>
              </a:rPr>
              <a:t>Пфейфер</a:t>
            </a:r>
            <a:r>
              <a:rPr lang="ru-RU" sz="1400" dirty="0" smtClean="0">
                <a:latin typeface="Times New Roman" pitchFamily="18" charset="0"/>
                <a:cs typeface="Times New Roman" pitchFamily="18" charset="0"/>
              </a:rPr>
              <a:t> И.И., МАОУ «Фёдоровская СОШ» </a:t>
            </a:r>
            <a:r>
              <a:rPr lang="ru-RU" sz="1400" dirty="0" err="1" smtClean="0">
                <a:latin typeface="Times New Roman" pitchFamily="18" charset="0"/>
                <a:cs typeface="Times New Roman" pitchFamily="18" charset="0"/>
              </a:rPr>
              <a:t>Акбулакского</a:t>
            </a:r>
            <a:r>
              <a:rPr lang="ru-RU" sz="1400" dirty="0" smtClean="0">
                <a:latin typeface="Times New Roman" pitchFamily="18" charset="0"/>
                <a:cs typeface="Times New Roman" pitchFamily="18" charset="0"/>
              </a:rPr>
              <a:t>  района</a:t>
            </a:r>
            <a:endParaRPr lang="ru-RU" sz="1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pPr algn="ctr">
              <a:defRPr/>
            </a:pPr>
            <a:r>
              <a:rPr lang="ru-RU" sz="2400" dirty="0" smtClean="0">
                <a:solidFill>
                  <a:srgbClr val="00B0F0"/>
                </a:solidFill>
                <a:latin typeface="Times New Roman" pitchFamily="18" charset="0"/>
                <a:cs typeface="Times New Roman" pitchFamily="18" charset="0"/>
              </a:rPr>
              <a:t>Какие виды драмы вам известны? Распределите соответствие </a:t>
            </a:r>
            <a:r>
              <a:rPr lang="ru-RU" sz="2400" dirty="0" smtClean="0">
                <a:solidFill>
                  <a:srgbClr val="00B0F0"/>
                </a:solidFill>
                <a:latin typeface="Times New Roman" pitchFamily="18" charset="0"/>
                <a:cs typeface="Times New Roman" pitchFamily="18" charset="0"/>
              </a:rPr>
              <a:t>.</a:t>
            </a:r>
            <a:endParaRPr lang="ru-RU" sz="2400" dirty="0">
              <a:solidFill>
                <a:srgbClr val="00B0F0"/>
              </a:solidFill>
            </a:endParaRPr>
          </a:p>
        </p:txBody>
      </p:sp>
      <p:sp>
        <p:nvSpPr>
          <p:cNvPr id="10242" name="Содержимое 1"/>
          <p:cNvSpPr>
            <a:spLocks noGrp="1"/>
          </p:cNvSpPr>
          <p:nvPr>
            <p:ph idx="1"/>
          </p:nvPr>
        </p:nvSpPr>
        <p:spPr/>
        <p:txBody>
          <a:bodyPr>
            <a:normAutofit fontScale="92500" lnSpcReduction="20000"/>
          </a:bodyPr>
          <a:lstStyle/>
          <a:p>
            <a:pPr>
              <a:buNone/>
            </a:pPr>
            <a:endParaRPr lang="ru-RU" dirty="0" smtClean="0">
              <a:latin typeface="Times New Roman" pitchFamily="18" charset="0"/>
              <a:cs typeface="Times New Roman" pitchFamily="18" charset="0"/>
            </a:endParaRPr>
          </a:p>
          <a:p>
            <a:pPr lvl="0"/>
            <a:r>
              <a:rPr lang="ru-RU" dirty="0" smtClean="0">
                <a:latin typeface="Times New Roman" pitchFamily="18" charset="0"/>
                <a:cs typeface="Times New Roman" pitchFamily="18" charset="0"/>
              </a:rPr>
              <a:t>Трагедия</a:t>
            </a:r>
          </a:p>
          <a:p>
            <a:pPr lvl="0"/>
            <a:r>
              <a:rPr lang="ru-RU" dirty="0" smtClean="0">
                <a:latin typeface="Times New Roman" pitchFamily="18" charset="0"/>
                <a:cs typeface="Times New Roman" pitchFamily="18" charset="0"/>
              </a:rPr>
              <a:t>Драма</a:t>
            </a:r>
          </a:p>
          <a:p>
            <a:pPr lvl="0"/>
            <a:r>
              <a:rPr lang="ru-RU" dirty="0" smtClean="0">
                <a:latin typeface="Times New Roman" pitchFamily="18" charset="0"/>
                <a:cs typeface="Times New Roman" pitchFamily="18" charset="0"/>
              </a:rPr>
              <a:t>Комедия</a:t>
            </a:r>
          </a:p>
          <a:p>
            <a:r>
              <a:rPr lang="ru-RU" dirty="0" smtClean="0">
                <a:latin typeface="Times New Roman" pitchFamily="18" charset="0"/>
                <a:cs typeface="Times New Roman" pitchFamily="18" charset="0"/>
              </a:rPr>
              <a:t>А. Воссоздает острые, неразрешимые конфликты и противоречия, в которые вовлечены исключительные личности; непримиримое столкновение враждующих сил, одна из борющихся сторон гибнет.</a:t>
            </a:r>
          </a:p>
          <a:p>
            <a:r>
              <a:rPr lang="ru-RU" dirty="0" smtClean="0">
                <a:latin typeface="Times New Roman" pitchFamily="18" charset="0"/>
                <a:cs typeface="Times New Roman" pitchFamily="18" charset="0"/>
              </a:rPr>
              <a:t>В. Изображение личности в ее драматических отношениях с обществом в тяжелых переживаниях. Возможно благополучное разрешение конфликта.</a:t>
            </a:r>
          </a:p>
          <a:p>
            <a:r>
              <a:rPr lang="ru-RU" dirty="0" smtClean="0">
                <a:latin typeface="Times New Roman" pitchFamily="18" charset="0"/>
                <a:cs typeface="Times New Roman" pitchFamily="18" charset="0"/>
              </a:rPr>
              <a:t>С. Воспроизводит в основном частную жизнь людей с целью осмеивания отсталого, отжившего.</a:t>
            </a:r>
          </a:p>
          <a:p>
            <a:pPr eaLnBrk="1" hangingPunct="1"/>
            <a:endParaRPr lang="ru-RU"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pPr algn="ctr" eaLnBrk="1" fontAlgn="auto" hangingPunct="1">
              <a:spcAft>
                <a:spcPts val="0"/>
              </a:spcAft>
              <a:defRPr/>
            </a:pPr>
            <a:r>
              <a:rPr lang="ru-RU" sz="2800" dirty="0" smtClean="0">
                <a:solidFill>
                  <a:srgbClr val="00B0F0"/>
                </a:solidFill>
                <a:latin typeface="Times New Roman" pitchFamily="18" charset="0"/>
                <a:cs typeface="Times New Roman" pitchFamily="18" charset="0"/>
              </a:rPr>
              <a:t>1967 -1968  – «Утиная охота»</a:t>
            </a:r>
            <a:endParaRPr lang="ru-RU" sz="2800" dirty="0">
              <a:solidFill>
                <a:srgbClr val="00B0F0"/>
              </a:solidFill>
              <a:latin typeface="Times New Roman" pitchFamily="18" charset="0"/>
              <a:cs typeface="Times New Roman" pitchFamily="18" charset="0"/>
            </a:endParaRPr>
          </a:p>
        </p:txBody>
      </p:sp>
      <p:sp>
        <p:nvSpPr>
          <p:cNvPr id="2" name="Содержимое 1"/>
          <p:cNvSpPr>
            <a:spLocks noGrp="1"/>
          </p:cNvSpPr>
          <p:nvPr>
            <p:ph sz="half" idx="1"/>
          </p:nvPr>
        </p:nvSpPr>
        <p:spPr/>
        <p:txBody>
          <a:bodyPr>
            <a:normAutofit fontScale="70000" lnSpcReduction="20000"/>
          </a:bodyPr>
          <a:lstStyle/>
          <a:p>
            <a:pPr marL="365760" indent="-256032" eaLnBrk="1" fontAlgn="auto" hangingPunct="1">
              <a:spcAft>
                <a:spcPts val="0"/>
              </a:spcAft>
              <a:buFont typeface="Wingdings 3"/>
              <a:buChar char=""/>
              <a:defRPr/>
            </a:pPr>
            <a:r>
              <a:rPr lang="ru-RU" dirty="0" smtClean="0">
                <a:latin typeface="Times New Roman" pitchFamily="18" charset="0"/>
                <a:cs typeface="Times New Roman" pitchFamily="18" charset="0"/>
              </a:rPr>
              <a:t> </a:t>
            </a:r>
            <a:r>
              <a:rPr lang="ru-RU" b="1" u="sng" dirty="0" smtClean="0">
                <a:solidFill>
                  <a:schemeClr val="accent1">
                    <a:lumMod val="75000"/>
                  </a:schemeClr>
                </a:solidFill>
                <a:latin typeface="Times New Roman" pitchFamily="18" charset="0"/>
                <a:cs typeface="Times New Roman" pitchFamily="18" charset="0"/>
              </a:rPr>
              <a:t>А. Вампилов</a:t>
            </a:r>
            <a:r>
              <a:rPr lang="ru-RU" dirty="0" smtClean="0">
                <a:latin typeface="Times New Roman" pitchFamily="18" charset="0"/>
                <a:cs typeface="Times New Roman" pitchFamily="18" charset="0"/>
              </a:rPr>
              <a:t>: «Я начал третью трагикомедию, мне кажется, что она будет не только моей лучшей, мне кажется, она будет хорошей пьесой…» </a:t>
            </a:r>
          </a:p>
          <a:p>
            <a:pPr marL="365760" indent="-256032" eaLnBrk="1" fontAlgn="auto" hangingPunct="1">
              <a:spcAft>
                <a:spcPts val="0"/>
              </a:spcAft>
              <a:buFont typeface="Wingdings 3"/>
              <a:buChar char=""/>
              <a:defRPr/>
            </a:pPr>
            <a:r>
              <a:rPr lang="ru-RU" dirty="0" smtClean="0">
                <a:latin typeface="Times New Roman" pitchFamily="18" charset="0"/>
                <a:cs typeface="Times New Roman" pitchFamily="18" charset="0"/>
              </a:rPr>
              <a:t>«Утиная охота» впервые опубликована в 1970 году в альманахе «Ангара». До этого пьесу пытался напечатать «Новый мир», но редколлегия не пришла к единому решению. Официальная причина отказа звучала так: «Новый мир» пьес не печатает. </a:t>
            </a:r>
            <a:endParaRPr lang="ru-RU" dirty="0">
              <a:latin typeface="Times New Roman" pitchFamily="18" charset="0"/>
              <a:cs typeface="Times New Roman" pitchFamily="18" charset="0"/>
            </a:endParaRPr>
          </a:p>
        </p:txBody>
      </p:sp>
      <p:sp>
        <p:nvSpPr>
          <p:cNvPr id="5" name="Содержимое 4"/>
          <p:cNvSpPr>
            <a:spLocks noGrp="1"/>
          </p:cNvSpPr>
          <p:nvPr>
            <p:ph sz="half" idx="2"/>
          </p:nvPr>
        </p:nvSpPr>
        <p:spPr/>
        <p:txBody>
          <a:bodyPr>
            <a:normAutofit fontScale="70000" lnSpcReduction="20000"/>
          </a:bodyPr>
          <a:lstStyle/>
          <a:p>
            <a:endParaRPr lang="ru-RU"/>
          </a:p>
        </p:txBody>
      </p:sp>
      <p:pic>
        <p:nvPicPr>
          <p:cNvPr id="4" name="Picture 2"/>
          <p:cNvPicPr>
            <a:picLocks noChangeAspect="1" noChangeArrowheads="1"/>
          </p:cNvPicPr>
          <p:nvPr/>
        </p:nvPicPr>
        <p:blipFill>
          <a:blip r:embed="rId2" cstate="print"/>
          <a:srcRect/>
          <a:stretch>
            <a:fillRect/>
          </a:stretch>
        </p:blipFill>
        <p:spPr bwMode="auto">
          <a:xfrm>
            <a:off x="4283968" y="1484784"/>
            <a:ext cx="3312368" cy="46085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Содержимое 1"/>
          <p:cNvSpPr>
            <a:spLocks noGrp="1"/>
          </p:cNvSpPr>
          <p:nvPr>
            <p:ph idx="1"/>
          </p:nvPr>
        </p:nvSpPr>
        <p:spPr>
          <a:xfrm>
            <a:off x="457200" y="404813"/>
            <a:ext cx="8229600" cy="5976937"/>
          </a:xfrm>
        </p:spPr>
        <p:txBody>
          <a:bodyPr>
            <a:normAutofit/>
          </a:bodyPr>
          <a:lstStyle/>
          <a:p>
            <a:pPr algn="just">
              <a:buNone/>
            </a:pPr>
            <a:r>
              <a:rPr lang="ru-RU" sz="2400" dirty="0" smtClean="0">
                <a:latin typeface="Times New Roman" pitchFamily="18" charset="0"/>
                <a:cs typeface="Times New Roman" pitchFamily="18" charset="0"/>
              </a:rPr>
              <a:t>Конец 1950 — начало 1970-х гг.  отмечены яркой индивидуальностью А. Вампилова. За свою недолгую жизнь он написал всего несколько пьес: «Прощание в июне», «Старший сын », «Утиная охота», «Провинциальные анекдоты», «Двадцать минут с ангелом» и «Случай с метранпажем», «Прошлым летом в </a:t>
            </a:r>
            <a:r>
              <a:rPr lang="ru-RU" sz="2400" dirty="0" err="1" smtClean="0">
                <a:latin typeface="Times New Roman" pitchFamily="18" charset="0"/>
                <a:cs typeface="Times New Roman" pitchFamily="18" charset="0"/>
              </a:rPr>
              <a:t>Чулимске</a:t>
            </a:r>
            <a:r>
              <a:rPr lang="ru-RU" sz="2400" dirty="0" smtClean="0">
                <a:latin typeface="Times New Roman" pitchFamily="18" charset="0"/>
                <a:cs typeface="Times New Roman" pitchFamily="18" charset="0"/>
              </a:rPr>
              <a:t>» и неоконченный водевиль «Несравненный Наконечников». Вернувшись к эстетике Чехова,  Вампилов определил направление развития российской драматургии двух последующих десятилетий. Вампилов с тревогой отмечал быстро распространяющиеся нравственные болезни: двойную мораль, хамство как норму поведения, жестокость, исчезновение доброты, доверия, благородства.</a:t>
            </a:r>
            <a:endParaRPr lang="ru-RU" sz="24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4638"/>
            <a:ext cx="8229600" cy="922114"/>
          </a:xfrm>
        </p:spPr>
        <p:txBody>
          <a:bodyPr>
            <a:normAutofit/>
          </a:bodyPr>
          <a:lstStyle/>
          <a:p>
            <a:pPr algn="ctr" eaLnBrk="1" fontAlgn="auto" hangingPunct="1">
              <a:spcAft>
                <a:spcPts val="0"/>
              </a:spcAft>
              <a:defRPr/>
            </a:pPr>
            <a:r>
              <a:rPr lang="ru-RU" sz="2000" dirty="0" smtClean="0">
                <a:solidFill>
                  <a:srgbClr val="00B0F0"/>
                </a:solidFill>
                <a:latin typeface="Times New Roman" pitchFamily="18" charset="0"/>
                <a:cs typeface="Times New Roman" pitchFamily="18" charset="0"/>
              </a:rPr>
              <a:t>Друзья и знакомые  Виктора </a:t>
            </a:r>
            <a:r>
              <a:rPr lang="ru-RU" sz="2000" dirty="0" err="1" smtClean="0">
                <a:solidFill>
                  <a:srgbClr val="00B0F0"/>
                </a:solidFill>
                <a:latin typeface="Times New Roman" pitchFamily="18" charset="0"/>
                <a:cs typeface="Times New Roman" pitchFamily="18" charset="0"/>
              </a:rPr>
              <a:t>Зилова</a:t>
            </a:r>
            <a:r>
              <a:rPr lang="ru-RU" sz="2000" dirty="0" smtClean="0">
                <a:solidFill>
                  <a:srgbClr val="00B0F0"/>
                </a:solidFill>
                <a:latin typeface="Times New Roman" pitchFamily="18" charset="0"/>
                <a:cs typeface="Times New Roman" pitchFamily="18" charset="0"/>
              </a:rPr>
              <a:t>. </a:t>
            </a:r>
            <a:endParaRPr lang="ru-RU" sz="2000" dirty="0">
              <a:solidFill>
                <a:srgbClr val="00B0F0"/>
              </a:solidFill>
              <a:latin typeface="Times New Roman" pitchFamily="18" charset="0"/>
              <a:cs typeface="Times New Roman" pitchFamily="18" charset="0"/>
            </a:endParaRPr>
          </a:p>
        </p:txBody>
      </p:sp>
      <p:sp>
        <p:nvSpPr>
          <p:cNvPr id="2" name="Содержимое 1"/>
          <p:cNvSpPr>
            <a:spLocks noGrp="1"/>
          </p:cNvSpPr>
          <p:nvPr>
            <p:ph idx="1"/>
          </p:nvPr>
        </p:nvSpPr>
        <p:spPr>
          <a:xfrm>
            <a:off x="457200" y="1481138"/>
            <a:ext cx="8229600" cy="4972050"/>
          </a:xfrm>
        </p:spPr>
        <p:txBody>
          <a:bodyPr>
            <a:normAutofit/>
          </a:bodyPr>
          <a:lstStyle/>
          <a:p>
            <a:pPr marL="365760" indent="-256032" eaLnBrk="1" fontAlgn="auto" hangingPunct="1">
              <a:spcAft>
                <a:spcPts val="0"/>
              </a:spcAft>
              <a:buFont typeface="Wingdings 3"/>
              <a:buChar char=""/>
              <a:defRPr/>
            </a:pPr>
            <a:r>
              <a:rPr lang="ru-RU" dirty="0" smtClean="0"/>
              <a:t>  </a:t>
            </a:r>
            <a:r>
              <a:rPr lang="ru-RU" b="1" dirty="0" err="1" smtClean="0">
                <a:solidFill>
                  <a:srgbClr val="00B0F0"/>
                </a:solidFill>
                <a:latin typeface="Times New Roman" pitchFamily="18" charset="0"/>
                <a:cs typeface="Times New Roman" pitchFamily="18" charset="0"/>
              </a:rPr>
              <a:t>Саяпин</a:t>
            </a:r>
            <a:r>
              <a:rPr lang="ru-RU" b="1" dirty="0" smtClean="0">
                <a:solidFill>
                  <a:srgbClr val="00B0F0"/>
                </a:solidFill>
                <a:latin typeface="Times New Roman" pitchFamily="18" charset="0"/>
                <a:cs typeface="Times New Roman" pitchFamily="18" charset="0"/>
              </a:rPr>
              <a:t>…</a:t>
            </a:r>
            <a:r>
              <a:rPr lang="ru-RU" dirty="0" smtClean="0"/>
              <a:t/>
            </a:r>
            <a:br>
              <a:rPr lang="ru-RU" dirty="0" smtClean="0"/>
            </a:br>
            <a:r>
              <a:rPr lang="ru-RU" dirty="0" smtClean="0"/>
              <a:t> </a:t>
            </a:r>
            <a:r>
              <a:rPr lang="ru-RU" dirty="0" smtClean="0">
                <a:latin typeface="Times New Roman" pitchFamily="18" charset="0"/>
                <a:cs typeface="Times New Roman" pitchFamily="18" charset="0"/>
              </a:rPr>
              <a:t>     — </a:t>
            </a:r>
            <a:r>
              <a:rPr lang="ru-RU" dirty="0" smtClean="0">
                <a:latin typeface="Times New Roman" pitchFamily="18" charset="0"/>
                <a:cs typeface="Times New Roman" pitchFamily="18" charset="0"/>
              </a:rPr>
              <a:t>Ему </a:t>
            </a:r>
            <a:r>
              <a:rPr lang="ru-RU" dirty="0" smtClean="0">
                <a:latin typeface="Times New Roman" pitchFamily="18" charset="0"/>
                <a:cs typeface="Times New Roman" pitchFamily="18" charset="0"/>
              </a:rPr>
              <a:t>принадлежит идея розыгрыша </a:t>
            </a:r>
            <a:r>
              <a:rPr lang="ru-RU" dirty="0" err="1" smtClean="0">
                <a:latin typeface="Times New Roman" pitchFamily="18" charset="0"/>
                <a:cs typeface="Times New Roman" pitchFamily="18" charset="0"/>
              </a:rPr>
              <a:t>Зилова</a:t>
            </a:r>
            <a:r>
              <a:rPr lang="ru-RU" dirty="0" smtClean="0">
                <a:latin typeface="Times New Roman" pitchFamily="18" charset="0"/>
                <a:cs typeface="Times New Roman" pitchFamily="18" charset="0"/>
              </a:rPr>
              <a:t>, идея с венком и телеграммой.</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      — Приходит остановить </a:t>
            </a:r>
            <a:r>
              <a:rPr lang="ru-RU" dirty="0" err="1" smtClean="0">
                <a:latin typeface="Times New Roman" pitchFamily="18" charset="0"/>
                <a:cs typeface="Times New Roman" pitchFamily="18" charset="0"/>
              </a:rPr>
              <a:t>Зилова</a:t>
            </a:r>
            <a:r>
              <a:rPr lang="ru-RU" dirty="0" smtClean="0">
                <a:latin typeface="Times New Roman" pitchFamily="18" charset="0"/>
                <a:cs typeface="Times New Roman" pitchFamily="18" charset="0"/>
              </a:rPr>
              <a:t> от самоубийства и невольно думает о ремонте квартиры в случае, если она достанется ему после смерти «друга».</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      — Все переваливает на </a:t>
            </a:r>
            <a:r>
              <a:rPr lang="ru-RU" dirty="0" err="1" smtClean="0">
                <a:latin typeface="Times New Roman" pitchFamily="18" charset="0"/>
                <a:cs typeface="Times New Roman" pitchFamily="18" charset="0"/>
              </a:rPr>
              <a:t>Зилова</a:t>
            </a:r>
            <a:r>
              <a:rPr lang="ru-RU" dirty="0" smtClean="0">
                <a:latin typeface="Times New Roman" pitchFamily="18" charset="0"/>
                <a:cs typeface="Times New Roman" pitchFamily="18" charset="0"/>
              </a:rPr>
              <a:t>, когда выясняется, кто виноват в недобросовестной информации.</a:t>
            </a:r>
            <a:r>
              <a:rPr lang="ru-RU" dirty="0" smtClean="0"/>
              <a:t/>
            </a:r>
            <a:br>
              <a:rPr lang="ru-RU" dirty="0" smtClean="0"/>
            </a:br>
            <a:r>
              <a:rPr lang="ru-RU" dirty="0" smtClean="0"/>
              <a:t>      </a:t>
            </a:r>
            <a:endParaRPr lang="ru-R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4638"/>
            <a:ext cx="8229600" cy="922114"/>
          </a:xfrm>
        </p:spPr>
        <p:txBody>
          <a:bodyPr>
            <a:normAutofit/>
          </a:bodyPr>
          <a:lstStyle/>
          <a:p>
            <a:pPr algn="ctr" eaLnBrk="1" fontAlgn="auto" hangingPunct="1">
              <a:spcAft>
                <a:spcPts val="0"/>
              </a:spcAft>
              <a:defRPr/>
            </a:pPr>
            <a:r>
              <a:rPr lang="ru-RU" sz="2000" dirty="0" smtClean="0">
                <a:solidFill>
                  <a:srgbClr val="00B0F0"/>
                </a:solidFill>
                <a:latin typeface="Times New Roman" pitchFamily="18" charset="0"/>
                <a:cs typeface="Times New Roman" pitchFamily="18" charset="0"/>
              </a:rPr>
              <a:t>Друзья и знакомые  Виктора </a:t>
            </a:r>
            <a:r>
              <a:rPr lang="ru-RU" sz="2000" dirty="0" err="1" smtClean="0">
                <a:solidFill>
                  <a:srgbClr val="00B0F0"/>
                </a:solidFill>
                <a:latin typeface="Times New Roman" pitchFamily="18" charset="0"/>
                <a:cs typeface="Times New Roman" pitchFamily="18" charset="0"/>
              </a:rPr>
              <a:t>Зилова</a:t>
            </a:r>
            <a:r>
              <a:rPr lang="ru-RU" sz="2000" dirty="0" smtClean="0">
                <a:solidFill>
                  <a:srgbClr val="00B0F0"/>
                </a:solidFill>
                <a:latin typeface="Times New Roman" pitchFamily="18" charset="0"/>
                <a:cs typeface="Times New Roman" pitchFamily="18" charset="0"/>
              </a:rPr>
              <a:t>. </a:t>
            </a:r>
            <a:endParaRPr lang="ru-RU" sz="2000" dirty="0">
              <a:solidFill>
                <a:srgbClr val="00B0F0"/>
              </a:solidFill>
              <a:latin typeface="Times New Roman" pitchFamily="18" charset="0"/>
              <a:cs typeface="Times New Roman" pitchFamily="18" charset="0"/>
            </a:endParaRPr>
          </a:p>
        </p:txBody>
      </p:sp>
      <p:sp>
        <p:nvSpPr>
          <p:cNvPr id="2" name="Содержимое 1"/>
          <p:cNvSpPr>
            <a:spLocks noGrp="1"/>
          </p:cNvSpPr>
          <p:nvPr>
            <p:ph idx="1"/>
          </p:nvPr>
        </p:nvSpPr>
        <p:spPr>
          <a:xfrm>
            <a:off x="457200" y="1481138"/>
            <a:ext cx="8229600" cy="4972050"/>
          </a:xfrm>
        </p:spPr>
        <p:txBody>
          <a:bodyPr>
            <a:normAutofit/>
          </a:bodyPr>
          <a:lstStyle/>
          <a:p>
            <a:pPr marL="365760" indent="-256032" eaLnBrk="1" fontAlgn="auto" hangingPunct="1">
              <a:spcAft>
                <a:spcPts val="0"/>
              </a:spcAft>
              <a:buFont typeface="Wingdings 3"/>
              <a:buChar char=""/>
              <a:defRPr/>
            </a:pPr>
            <a:r>
              <a:rPr lang="ru-RU" dirty="0" smtClean="0"/>
              <a:t>  </a:t>
            </a:r>
            <a:r>
              <a:rPr lang="ru-RU" sz="2400" dirty="0" smtClean="0">
                <a:solidFill>
                  <a:srgbClr val="00B0F0"/>
                </a:solidFill>
                <a:latin typeface="Times New Roman" pitchFamily="18" charset="0"/>
                <a:cs typeface="Times New Roman" pitchFamily="18" charset="0"/>
              </a:rPr>
              <a:t>  </a:t>
            </a:r>
            <a:r>
              <a:rPr lang="ru-RU" sz="2400" b="1" dirty="0" smtClean="0">
                <a:solidFill>
                  <a:srgbClr val="00B0F0"/>
                </a:solidFill>
                <a:latin typeface="Times New Roman" pitchFamily="18" charset="0"/>
                <a:cs typeface="Times New Roman" pitchFamily="18" charset="0"/>
              </a:rPr>
              <a:t>Валерия, жена </a:t>
            </a:r>
            <a:r>
              <a:rPr lang="ru-RU" sz="2400" b="1" dirty="0" err="1" smtClean="0">
                <a:solidFill>
                  <a:srgbClr val="00B0F0"/>
                </a:solidFill>
                <a:latin typeface="Times New Roman" pitchFamily="18" charset="0"/>
                <a:cs typeface="Times New Roman" pitchFamily="18" charset="0"/>
              </a:rPr>
              <a:t>Саяпина</a:t>
            </a:r>
            <a:r>
              <a:rPr lang="ru-RU" dirty="0" smtClean="0"/>
              <a:t/>
            </a:r>
            <a:br>
              <a:rPr lang="ru-RU" dirty="0" smtClean="0"/>
            </a:br>
            <a:r>
              <a:rPr lang="ru-RU" dirty="0" smtClean="0">
                <a:latin typeface="Times New Roman" pitchFamily="18" charset="0"/>
                <a:cs typeface="Times New Roman" pitchFamily="18" charset="0"/>
              </a:rPr>
              <a:t>      — Энергичная, напористая. Муж восхищен ее пробивными способностями. Ради выгоды готова приударить за начальником мужа, грубо льстить.</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      — Вот она ходит по новой квартире </a:t>
            </a:r>
            <a:r>
              <a:rPr lang="ru-RU" dirty="0" err="1" smtClean="0">
                <a:latin typeface="Times New Roman" pitchFamily="18" charset="0"/>
                <a:cs typeface="Times New Roman" pitchFamily="18" charset="0"/>
              </a:rPr>
              <a:t>Зилова</a:t>
            </a:r>
            <a:r>
              <a:rPr lang="ru-RU" dirty="0" smtClean="0">
                <a:latin typeface="Times New Roman" pitchFamily="18" charset="0"/>
                <a:cs typeface="Times New Roman" pitchFamily="18" charset="0"/>
              </a:rPr>
              <a:t>, из разных концов разносится ее голос: «Холодная, горячая? Красота! Газ? Красота!.. Так, так, так… А здесь? Восемнадцать квадратов? Красота! Балкон?.. Юг?.. Север?.. Красота». Она почти как Эллочка-людоедка: минимум словарного запаса. </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539552" y="332656"/>
            <a:ext cx="8229600" cy="1143000"/>
          </a:xfrm>
        </p:spPr>
        <p:txBody>
          <a:bodyPr>
            <a:noAutofit/>
          </a:bodyPr>
          <a:lstStyle/>
          <a:p>
            <a:pPr algn="just" eaLnBrk="1" fontAlgn="auto" hangingPunct="1">
              <a:spcAft>
                <a:spcPts val="0"/>
              </a:spcAft>
              <a:defRPr/>
            </a:pPr>
            <a:r>
              <a:rPr lang="ru-RU" sz="2000" dirty="0" smtClean="0">
                <a:solidFill>
                  <a:srgbClr val="00B0F0"/>
                </a:solidFill>
                <a:latin typeface="Times New Roman" pitchFamily="18" charset="0"/>
                <a:cs typeface="Times New Roman" pitchFamily="18" charset="0"/>
              </a:rPr>
              <a:t>В чем  драматический конфликт, если не в столкновении, противостоянии героев? Что движет пьесу?</a:t>
            </a:r>
            <a:endParaRPr lang="ru-RU" sz="2000" dirty="0">
              <a:solidFill>
                <a:srgbClr val="00B0F0"/>
              </a:solidFill>
              <a:latin typeface="Times New Roman" pitchFamily="18" charset="0"/>
              <a:cs typeface="Times New Roman" pitchFamily="18" charset="0"/>
            </a:endParaRPr>
          </a:p>
        </p:txBody>
      </p:sp>
      <p:sp>
        <p:nvSpPr>
          <p:cNvPr id="2" name="Содержимое 1"/>
          <p:cNvSpPr>
            <a:spLocks noGrp="1"/>
          </p:cNvSpPr>
          <p:nvPr>
            <p:ph idx="1"/>
          </p:nvPr>
        </p:nvSpPr>
        <p:spPr>
          <a:xfrm>
            <a:off x="250825" y="1557338"/>
            <a:ext cx="4968875" cy="4535487"/>
          </a:xfrm>
          <a:solidFill>
            <a:schemeClr val="bg2"/>
          </a:solidFill>
        </p:spPr>
        <p:txBody>
          <a:bodyPr>
            <a:normAutofit/>
          </a:bodyPr>
          <a:lstStyle/>
          <a:p>
            <a:pPr marL="365760" indent="-256032" eaLnBrk="1" fontAlgn="auto" hangingPunct="1">
              <a:spcAft>
                <a:spcPts val="0"/>
              </a:spcAft>
              <a:buFont typeface="Wingdings 3"/>
              <a:buNone/>
              <a:defRPr/>
            </a:pPr>
            <a:endParaRPr lang="ru-RU" dirty="0" smtClean="0">
              <a:latin typeface="Times New Roman" pitchFamily="18" charset="0"/>
              <a:cs typeface="Times New Roman" pitchFamily="18" charset="0"/>
            </a:endParaRPr>
          </a:p>
          <a:p>
            <a:pPr marL="365760" indent="-256032" eaLnBrk="1" fontAlgn="auto" hangingPunct="1">
              <a:spcAft>
                <a:spcPts val="0"/>
              </a:spcAft>
              <a:buFont typeface="Wingdings 3"/>
              <a:buChar char=""/>
              <a:defRPr/>
            </a:pPr>
            <a:r>
              <a:rPr lang="ru-RU" dirty="0" smtClean="0">
                <a:latin typeface="Times New Roman" pitchFamily="18" charset="0"/>
                <a:cs typeface="Times New Roman" pitchFamily="18" charset="0"/>
              </a:rPr>
              <a:t>Конфликт пьесы заключен в самом герое, перед которым возник главный вопрос, вопрос судьбы: </a:t>
            </a:r>
          </a:p>
          <a:p>
            <a:pPr marL="365760" indent="-256032" eaLnBrk="1" fontAlgn="auto" hangingPunct="1">
              <a:spcAft>
                <a:spcPts val="0"/>
              </a:spcAft>
              <a:buFont typeface="Wingdings 3"/>
              <a:buNone/>
              <a:defRPr/>
            </a:pPr>
            <a:r>
              <a:rPr lang="ru-RU" dirty="0" smtClean="0">
                <a:latin typeface="Times New Roman" pitchFamily="18" charset="0"/>
                <a:cs typeface="Times New Roman" pitchFamily="18" charset="0"/>
              </a:rPr>
              <a:t>  как и для чего жить? А потому пьеса Вампилова ставит не бытовые, а бытийные проблемы.</a:t>
            </a:r>
          </a:p>
          <a:p>
            <a:pPr marL="365760" indent="-256032" eaLnBrk="1" fontAlgn="auto" hangingPunct="1">
              <a:spcAft>
                <a:spcPts val="0"/>
              </a:spcAft>
              <a:buFont typeface="Wingdings 3"/>
              <a:buChar char=""/>
              <a:defRPr/>
            </a:pPr>
            <a:endParaRPr lang="ru-RU" dirty="0" smtClean="0"/>
          </a:p>
        </p:txBody>
      </p:sp>
      <p:sp>
        <p:nvSpPr>
          <p:cNvPr id="4" name="Прямоугольник 3"/>
          <p:cNvSpPr/>
          <p:nvPr/>
        </p:nvSpPr>
        <p:spPr>
          <a:xfrm>
            <a:off x="0" y="6165850"/>
            <a:ext cx="9144000" cy="584200"/>
          </a:xfrm>
          <a:prstGeom prst="rect">
            <a:avLst/>
          </a:prstGeom>
          <a:solidFill>
            <a:schemeClr val="accent1">
              <a:lumMod val="75000"/>
            </a:schemeClr>
          </a:solidFill>
        </p:spPr>
        <p:txBody>
          <a:bodyPr>
            <a:spAutoFit/>
          </a:bodyPr>
          <a:lstStyle/>
          <a:p>
            <a:pPr fontAlgn="auto">
              <a:spcBef>
                <a:spcPts val="0"/>
              </a:spcBef>
              <a:spcAft>
                <a:spcPts val="0"/>
              </a:spcAft>
              <a:buFont typeface="Wingdings" pitchFamily="2" charset="2"/>
              <a:buChar char="ü"/>
              <a:defRPr/>
            </a:pPr>
            <a:r>
              <a:rPr lang="ru-RU" sz="3200" b="1" i="1" dirty="0" smtClean="0">
                <a:solidFill>
                  <a:srgbClr val="00B0F0"/>
                </a:solidFill>
                <a:latin typeface="Times New Roman" pitchFamily="18" charset="0"/>
                <a:cs typeface="Times New Roman" pitchFamily="18" charset="0"/>
              </a:rPr>
              <a:t>П</a:t>
            </a:r>
            <a:r>
              <a:rPr lang="ru-RU" sz="3200" b="1" i="1" dirty="0" smtClean="0">
                <a:solidFill>
                  <a:srgbClr val="00B0F0"/>
                </a:solidFill>
                <a:latin typeface="Times New Roman" pitchFamily="18" charset="0"/>
                <a:cs typeface="Times New Roman" pitchFamily="18" charset="0"/>
              </a:rPr>
              <a:t>рием ретроспекции</a:t>
            </a:r>
            <a:r>
              <a:rPr lang="ru-RU" sz="3200" b="1" dirty="0" smtClean="0">
                <a:solidFill>
                  <a:schemeClr val="bg1"/>
                </a:solidFill>
                <a:latin typeface="Calibri" pitchFamily="34" charset="0"/>
                <a:cs typeface="+mn-cs"/>
              </a:rPr>
              <a:t>.</a:t>
            </a:r>
            <a:endParaRPr lang="ru-RU" sz="3200" b="1" dirty="0">
              <a:solidFill>
                <a:schemeClr val="bg1"/>
              </a:solidFill>
              <a:latin typeface="Calibri" pitchFamily="34" charset="0"/>
              <a:cs typeface="+mn-cs"/>
            </a:endParaRPr>
          </a:p>
        </p:txBody>
      </p:sp>
      <p:pic>
        <p:nvPicPr>
          <p:cNvPr id="15365" name="Picture 3"/>
          <p:cNvPicPr>
            <a:picLocks noChangeAspect="1" noChangeArrowheads="1"/>
          </p:cNvPicPr>
          <p:nvPr/>
        </p:nvPicPr>
        <p:blipFill>
          <a:blip r:embed="rId2" cstate="print"/>
          <a:srcRect/>
          <a:stretch>
            <a:fillRect/>
          </a:stretch>
        </p:blipFill>
        <p:spPr bwMode="auto">
          <a:xfrm>
            <a:off x="6084168" y="1340768"/>
            <a:ext cx="2738751" cy="388902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4638"/>
            <a:ext cx="8229600" cy="850106"/>
          </a:xfrm>
        </p:spPr>
        <p:txBody>
          <a:bodyPr>
            <a:normAutofit/>
          </a:bodyPr>
          <a:lstStyle/>
          <a:p>
            <a:pPr algn="ctr" eaLnBrk="1" fontAlgn="auto" hangingPunct="1">
              <a:spcAft>
                <a:spcPts val="0"/>
              </a:spcAft>
              <a:defRPr/>
            </a:pPr>
            <a:r>
              <a:rPr lang="ru-RU" sz="2000" dirty="0" smtClean="0">
                <a:solidFill>
                  <a:srgbClr val="00B0F0"/>
                </a:solidFill>
                <a:latin typeface="Times New Roman" pitchFamily="18" charset="0"/>
                <a:cs typeface="Times New Roman" pitchFamily="18" charset="0"/>
              </a:rPr>
              <a:t>Был ли счастлив </a:t>
            </a:r>
            <a:r>
              <a:rPr lang="ru-RU" sz="2000" dirty="0" err="1" smtClean="0">
                <a:solidFill>
                  <a:srgbClr val="00B0F0"/>
                </a:solidFill>
                <a:latin typeface="Times New Roman" pitchFamily="18" charset="0"/>
                <a:cs typeface="Times New Roman" pitchFamily="18" charset="0"/>
              </a:rPr>
              <a:t>Зилов</a:t>
            </a:r>
            <a:r>
              <a:rPr lang="ru-RU" sz="2000" dirty="0" smtClean="0">
                <a:solidFill>
                  <a:srgbClr val="00B0F0"/>
                </a:solidFill>
                <a:latin typeface="Times New Roman" pitchFamily="18" charset="0"/>
                <a:cs typeface="Times New Roman" pitchFamily="18" charset="0"/>
              </a:rPr>
              <a:t>?</a:t>
            </a:r>
            <a:endParaRPr lang="ru-RU" sz="2000" dirty="0">
              <a:solidFill>
                <a:srgbClr val="00B0F0"/>
              </a:solidFill>
              <a:latin typeface="Times New Roman" pitchFamily="18" charset="0"/>
              <a:cs typeface="Times New Roman" pitchFamily="18" charset="0"/>
            </a:endParaRPr>
          </a:p>
        </p:txBody>
      </p:sp>
      <p:sp>
        <p:nvSpPr>
          <p:cNvPr id="2" name="Содержимое 1"/>
          <p:cNvSpPr>
            <a:spLocks noGrp="1"/>
          </p:cNvSpPr>
          <p:nvPr>
            <p:ph idx="1"/>
          </p:nvPr>
        </p:nvSpPr>
        <p:spPr>
          <a:xfrm>
            <a:off x="0" y="1125538"/>
            <a:ext cx="6911975" cy="4525962"/>
          </a:xfrm>
        </p:spPr>
        <p:txBody>
          <a:bodyPr>
            <a:normAutofit/>
          </a:bodyPr>
          <a:lstStyle/>
          <a:p>
            <a:pPr>
              <a:buNone/>
            </a:pPr>
            <a:r>
              <a:rPr lang="ru-RU" sz="2400" dirty="0" smtClean="0">
                <a:latin typeface="Times New Roman" pitchFamily="18" charset="0"/>
                <a:cs typeface="Times New Roman" pitchFamily="18" charset="0"/>
              </a:rPr>
              <a:t>Галина. Мы здесь заживем дружно, верно?</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Зилов</a:t>
            </a:r>
            <a:r>
              <a:rPr lang="ru-RU" sz="2400" dirty="0" smtClean="0">
                <a:latin typeface="Times New Roman" pitchFamily="18" charset="0"/>
                <a:cs typeface="Times New Roman" pitchFamily="18" charset="0"/>
              </a:rPr>
              <a:t>. Конечно.</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      Галина. Как в самом начале. По вечерам будем читать, разговаривать… Будем?</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Зилов</a:t>
            </a:r>
            <a:r>
              <a:rPr lang="ru-RU" sz="2400" dirty="0" smtClean="0">
                <a:latin typeface="Times New Roman" pitchFamily="18" charset="0"/>
                <a:cs typeface="Times New Roman" pitchFamily="18" charset="0"/>
              </a:rPr>
              <a:t>. Обязательно.</a:t>
            </a:r>
          </a:p>
          <a:p>
            <a:pPr>
              <a:buNone/>
            </a:pPr>
            <a:endParaRPr lang="ru-RU" sz="2400" dirty="0" smtClean="0">
              <a:latin typeface="Times New Roman" pitchFamily="18" charset="0"/>
              <a:cs typeface="Times New Roman" pitchFamily="18" charset="0"/>
            </a:endParaRPr>
          </a:p>
          <a:p>
            <a:pPr algn="just">
              <a:buNone/>
            </a:pPr>
            <a:r>
              <a:rPr lang="ru-RU" sz="2400" dirty="0" smtClean="0">
                <a:latin typeface="Times New Roman" pitchFamily="18" charset="0"/>
                <a:cs typeface="Times New Roman" pitchFamily="18" charset="0"/>
              </a:rPr>
              <a:t>Легкомыслие </a:t>
            </a:r>
            <a:r>
              <a:rPr lang="ru-RU" sz="2400" dirty="0" smtClean="0">
                <a:latin typeface="Times New Roman" pitchFamily="18" charset="0"/>
                <a:cs typeface="Times New Roman" pitchFamily="18" charset="0"/>
              </a:rPr>
              <a:t>мужа, несбывшиеся надежды, мечты, непосильная работа, когда чувствуешь ежедневную не проходящую усталость. </a:t>
            </a:r>
            <a:r>
              <a:rPr lang="ru-RU" sz="2400" dirty="0" smtClean="0">
                <a:latin typeface="Times New Roman" pitchFamily="18" charset="0"/>
                <a:cs typeface="Times New Roman" pitchFamily="18" charset="0"/>
              </a:rPr>
              <a:t>В Галине еще трепещется надежда на семейное счастье.</a:t>
            </a:r>
            <a:endParaRPr lang="ru-RU" sz="2400" dirty="0" smtClean="0">
              <a:latin typeface="Times New Roman" pitchFamily="18" charset="0"/>
              <a:cs typeface="Times New Roman" pitchFamily="18" charset="0"/>
            </a:endParaRPr>
          </a:p>
        </p:txBody>
      </p:sp>
      <p:sp>
        <p:nvSpPr>
          <p:cNvPr id="4" name="Прямоугольник 3"/>
          <p:cNvSpPr/>
          <p:nvPr/>
        </p:nvSpPr>
        <p:spPr>
          <a:xfrm>
            <a:off x="250825" y="5842000"/>
            <a:ext cx="8713788" cy="1016000"/>
          </a:xfrm>
          <a:prstGeom prst="rect">
            <a:avLst/>
          </a:prstGeom>
          <a:solidFill>
            <a:schemeClr val="accent1">
              <a:lumMod val="75000"/>
            </a:schemeClr>
          </a:solidFill>
        </p:spPr>
        <p:txBody>
          <a:bodyPr>
            <a:spAutoFit/>
          </a:bodyPr>
          <a:lstStyle/>
          <a:p>
            <a:pPr fontAlgn="auto">
              <a:spcBef>
                <a:spcPts val="0"/>
              </a:spcBef>
              <a:spcAft>
                <a:spcPts val="0"/>
              </a:spcAft>
              <a:defRPr/>
            </a:pPr>
            <a:r>
              <a:rPr lang="ru-RU" sz="2000" b="1" i="1" dirty="0" smtClean="0">
                <a:solidFill>
                  <a:srgbClr val="00B0F0"/>
                </a:solidFill>
                <a:latin typeface="Times New Roman" pitchFamily="18" charset="0"/>
                <a:cs typeface="Times New Roman" pitchFamily="18" charset="0"/>
              </a:rPr>
              <a:t>Дежурные </a:t>
            </a:r>
            <a:r>
              <a:rPr lang="ru-RU" sz="2000" b="1" i="1" dirty="0" err="1" smtClean="0">
                <a:solidFill>
                  <a:srgbClr val="00B0F0"/>
                </a:solidFill>
                <a:latin typeface="Times New Roman" pitchFamily="18" charset="0"/>
                <a:cs typeface="Times New Roman" pitchFamily="18" charset="0"/>
              </a:rPr>
              <a:t>зиловские</a:t>
            </a:r>
            <a:r>
              <a:rPr lang="ru-RU" sz="2000" b="1" i="1" dirty="0" smtClean="0">
                <a:solidFill>
                  <a:srgbClr val="00B0F0"/>
                </a:solidFill>
                <a:latin typeface="Times New Roman" pitchFamily="18" charset="0"/>
                <a:cs typeface="Times New Roman" pitchFamily="18" charset="0"/>
              </a:rPr>
              <a:t>  «Конечно», «Обязательно», фразы «Я не против», «Это не проблема» в ответ на тоску жены о ребенке почти приглушают огонек этих надежд.</a:t>
            </a:r>
            <a:endParaRPr lang="ru-RU" sz="2000" b="1" i="1" dirty="0">
              <a:solidFill>
                <a:srgbClr val="00B0F0"/>
              </a:solidFill>
              <a:latin typeface="Times New Roman" pitchFamily="18" charset="0"/>
              <a:cs typeface="Times New Roman" pitchFamily="18" charset="0"/>
            </a:endParaRPr>
          </a:p>
        </p:txBody>
      </p:sp>
      <p:pic>
        <p:nvPicPr>
          <p:cNvPr id="17413" name="Picture 2"/>
          <p:cNvPicPr>
            <a:picLocks noChangeAspect="1" noChangeArrowheads="1"/>
          </p:cNvPicPr>
          <p:nvPr/>
        </p:nvPicPr>
        <p:blipFill>
          <a:blip r:embed="rId2" cstate="print"/>
          <a:srcRect/>
          <a:stretch>
            <a:fillRect/>
          </a:stretch>
        </p:blipFill>
        <p:spPr bwMode="auto">
          <a:xfrm>
            <a:off x="6443663" y="1196975"/>
            <a:ext cx="2413000" cy="241141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323528" y="274638"/>
            <a:ext cx="8568952" cy="850106"/>
          </a:xfrm>
        </p:spPr>
        <p:txBody>
          <a:bodyPr>
            <a:noAutofit/>
          </a:bodyPr>
          <a:lstStyle/>
          <a:p>
            <a:pPr algn="ctr" eaLnBrk="1" fontAlgn="auto" hangingPunct="1">
              <a:spcAft>
                <a:spcPts val="0"/>
              </a:spcAft>
              <a:defRPr/>
            </a:pPr>
            <a:r>
              <a:rPr lang="ru-RU" sz="2000" dirty="0" smtClean="0">
                <a:solidFill>
                  <a:srgbClr val="00B0F0"/>
                </a:solidFill>
                <a:latin typeface="Times New Roman" pitchFamily="18" charset="0"/>
                <a:cs typeface="Times New Roman" pitchFamily="18" charset="0"/>
              </a:rPr>
              <a:t>Анализ сцены — воспоминания, когда </a:t>
            </a:r>
            <a:r>
              <a:rPr lang="ru-RU" sz="2000" dirty="0" err="1" smtClean="0">
                <a:solidFill>
                  <a:srgbClr val="00B0F0"/>
                </a:solidFill>
                <a:latin typeface="Times New Roman" pitchFamily="18" charset="0"/>
                <a:cs typeface="Times New Roman" pitchFamily="18" charset="0"/>
              </a:rPr>
              <a:t>Зилов</a:t>
            </a:r>
            <a:r>
              <a:rPr lang="ru-RU" sz="2000" dirty="0" smtClean="0">
                <a:solidFill>
                  <a:srgbClr val="00B0F0"/>
                </a:solidFill>
                <a:latin typeface="Times New Roman" pitchFamily="18" charset="0"/>
                <a:cs typeface="Times New Roman" pitchFamily="18" charset="0"/>
              </a:rPr>
              <a:t> прощается с уезжающей Галиной. Искренен ли герой?</a:t>
            </a:r>
            <a:endParaRPr lang="ru-RU" sz="2000" dirty="0">
              <a:solidFill>
                <a:srgbClr val="00B0F0"/>
              </a:solidFill>
              <a:latin typeface="Times New Roman" pitchFamily="18" charset="0"/>
              <a:cs typeface="Times New Roman" pitchFamily="18" charset="0"/>
            </a:endParaRPr>
          </a:p>
        </p:txBody>
      </p:sp>
      <p:sp>
        <p:nvSpPr>
          <p:cNvPr id="22534" name="Содержимое 9"/>
          <p:cNvSpPr>
            <a:spLocks noGrp="1"/>
          </p:cNvSpPr>
          <p:nvPr>
            <p:ph idx="1"/>
          </p:nvPr>
        </p:nvSpPr>
        <p:spPr>
          <a:xfrm>
            <a:off x="468313" y="1412875"/>
            <a:ext cx="8229600" cy="4454525"/>
          </a:xfrm>
        </p:spPr>
        <p:txBody>
          <a:bodyPr/>
          <a:lstStyle/>
          <a:p>
            <a:pPr eaLnBrk="1" hangingPunct="1"/>
            <a:endParaRPr lang="ru-RU" smtClean="0"/>
          </a:p>
        </p:txBody>
      </p:sp>
      <p:sp>
        <p:nvSpPr>
          <p:cNvPr id="22531" name="Прямоугольник 5"/>
          <p:cNvSpPr>
            <a:spLocks noChangeArrowheads="1"/>
          </p:cNvSpPr>
          <p:nvPr/>
        </p:nvSpPr>
        <p:spPr bwMode="auto">
          <a:xfrm>
            <a:off x="0" y="1341438"/>
            <a:ext cx="9144000" cy="3322637"/>
          </a:xfrm>
          <a:prstGeom prst="rect">
            <a:avLst/>
          </a:prstGeom>
          <a:solidFill>
            <a:schemeClr val="bg2"/>
          </a:solidFill>
          <a:ln w="9525">
            <a:noFill/>
            <a:miter lim="800000"/>
            <a:headEnd/>
            <a:tailEnd/>
          </a:ln>
        </p:spPr>
        <p:txBody>
          <a:bodyPr>
            <a:spAutoFit/>
          </a:bodyPr>
          <a:lstStyle/>
          <a:p>
            <a:r>
              <a:rPr lang="ru-RU" sz="2100" dirty="0">
                <a:latin typeface="Times New Roman" pitchFamily="18" charset="0"/>
                <a:cs typeface="Times New Roman" pitchFamily="18" charset="0"/>
              </a:rPr>
              <a:t>«Я сам виноват, я знаю. Я сам довел до этого… Я тебя замучил, но, клянусь тебе, мне самому опротивела такая жизнь… Ты права, мне все безразлично, все на свете. Что со мной делается, я не знаю… Не знаю… Неужели у меня нет сердца? Да, да, у меня нет ничего — только ты, сегодня я это понял, ты слышишь?» — обращается он к жене, ожидая в это время Ирину. И уже к ней, думая, что говорит с Галиной, обращает полные чувства слова: «Я возьму тебя на охоту… Знаешь, что ты там увидишь?.. Такое тебе и не снилось… Ты увидишь, какой там туман… А когда подымется солнце?! О!.. А ночь? Боже мой! Знаешь, какая там тишина? Тебя там нет… Нет! Ты еще не родился. И ничего нет. И не было. И не будет…»</a:t>
            </a:r>
          </a:p>
        </p:txBody>
      </p:sp>
      <p:pic>
        <p:nvPicPr>
          <p:cNvPr id="22532" name="Picture 4"/>
          <p:cNvPicPr>
            <a:picLocks noChangeAspect="1" noChangeArrowheads="1"/>
          </p:cNvPicPr>
          <p:nvPr/>
        </p:nvPicPr>
        <p:blipFill>
          <a:blip r:embed="rId3" cstate="print"/>
          <a:srcRect/>
          <a:stretch>
            <a:fillRect/>
          </a:stretch>
        </p:blipFill>
        <p:spPr bwMode="auto">
          <a:xfrm>
            <a:off x="2879725" y="4652963"/>
            <a:ext cx="3297238" cy="2205037"/>
          </a:xfrm>
          <a:prstGeom prst="rect">
            <a:avLst/>
          </a:prstGeom>
          <a:noFill/>
          <a:ln w="9525">
            <a:noFill/>
            <a:miter lim="800000"/>
            <a:headEnd/>
            <a:tailEnd/>
          </a:ln>
        </p:spPr>
      </p:pic>
      <p:pic>
        <p:nvPicPr>
          <p:cNvPr id="22533" name="Picture 5"/>
          <p:cNvPicPr>
            <a:picLocks noChangeAspect="1" noChangeArrowheads="1"/>
          </p:cNvPicPr>
          <p:nvPr/>
        </p:nvPicPr>
        <p:blipFill>
          <a:blip r:embed="rId4" cstate="print"/>
          <a:srcRect t="14285"/>
          <a:stretch>
            <a:fillRect/>
          </a:stretch>
        </p:blipFill>
        <p:spPr bwMode="auto">
          <a:xfrm>
            <a:off x="6707188" y="4652963"/>
            <a:ext cx="1690687" cy="2205037"/>
          </a:xfrm>
          <a:prstGeom prst="rect">
            <a:avLst/>
          </a:prstGeom>
          <a:noFill/>
          <a:ln w="9525">
            <a:noFill/>
            <a:miter lim="800000"/>
            <a:headEnd/>
            <a:tailEnd/>
          </a:ln>
        </p:spPr>
      </p:pic>
      <p:pic>
        <p:nvPicPr>
          <p:cNvPr id="22535" name="Picture 6"/>
          <p:cNvPicPr>
            <a:picLocks noChangeAspect="1" noChangeArrowheads="1"/>
          </p:cNvPicPr>
          <p:nvPr/>
        </p:nvPicPr>
        <p:blipFill>
          <a:blip r:embed="rId5" cstate="print"/>
          <a:srcRect/>
          <a:stretch>
            <a:fillRect/>
          </a:stretch>
        </p:blipFill>
        <p:spPr bwMode="auto">
          <a:xfrm>
            <a:off x="684213" y="4665663"/>
            <a:ext cx="1727200" cy="21923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457200" y="320040"/>
            <a:ext cx="7239000" cy="804704"/>
          </a:xfrm>
        </p:spPr>
        <p:txBody>
          <a:bodyPr>
            <a:normAutofit/>
          </a:bodyPr>
          <a:lstStyle/>
          <a:p>
            <a:pPr algn="ctr" eaLnBrk="1" fontAlgn="auto" hangingPunct="1">
              <a:spcAft>
                <a:spcPts val="0"/>
              </a:spcAft>
              <a:defRPr/>
            </a:pPr>
            <a:r>
              <a:rPr lang="ru-RU" sz="2000" dirty="0" smtClean="0">
                <a:solidFill>
                  <a:srgbClr val="00B0F0"/>
                </a:solidFill>
                <a:latin typeface="Times New Roman" pitchFamily="18" charset="0"/>
                <a:cs typeface="Times New Roman" pitchFamily="18" charset="0"/>
              </a:rPr>
              <a:t>Смысл названия. Мотив охоты в пьесе.</a:t>
            </a:r>
            <a:endParaRPr lang="ru-RU" sz="2000" dirty="0">
              <a:solidFill>
                <a:srgbClr val="00B0F0"/>
              </a:solidFill>
              <a:latin typeface="Times New Roman" pitchFamily="18" charset="0"/>
              <a:cs typeface="Times New Roman" pitchFamily="18" charset="0"/>
            </a:endParaRPr>
          </a:p>
        </p:txBody>
      </p:sp>
      <p:sp>
        <p:nvSpPr>
          <p:cNvPr id="8" name="Содержимое 7"/>
          <p:cNvSpPr>
            <a:spLocks noGrp="1"/>
          </p:cNvSpPr>
          <p:nvPr>
            <p:ph idx="1"/>
          </p:nvPr>
        </p:nvSpPr>
        <p:spPr>
          <a:xfrm>
            <a:off x="457200" y="1481138"/>
            <a:ext cx="8229600" cy="4179887"/>
          </a:xfrm>
          <a:solidFill>
            <a:schemeClr val="bg2"/>
          </a:solidFill>
        </p:spPr>
        <p:txBody>
          <a:bodyPr>
            <a:normAutofit fontScale="92500" lnSpcReduction="10000"/>
          </a:bodyPr>
          <a:lstStyle/>
          <a:p>
            <a:pPr marL="365760" indent="-256032" eaLnBrk="1" fontAlgn="auto" hangingPunct="1">
              <a:spcAft>
                <a:spcPts val="0"/>
              </a:spcAft>
              <a:buFont typeface="Wingdings 3"/>
              <a:buChar char=""/>
              <a:defRPr/>
            </a:pPr>
            <a:r>
              <a:rPr lang="ru-RU" dirty="0" smtClean="0">
                <a:latin typeface="Times New Roman" pitchFamily="18" charset="0"/>
                <a:cs typeface="Times New Roman" pitchFamily="18" charset="0"/>
              </a:rPr>
              <a:t> Охота соединяет человека с природой, с охотой связаны восторг от красоты рассветов и закатов, от запаха трав и цветов, от красок леса и неба, от тишины… Если в природе мы так чувствуем ее и себя, значит, в ней очищаемся от суеты, наносного, ненастоящего, дурного в себе — нравственно очищаемся. Но охота — это ведь еще и погоня, преследование и смерть, которую несет охотник, это дозволенное, разрешенное убийство! А Галина, жена </a:t>
            </a:r>
            <a:r>
              <a:rPr lang="ru-RU" dirty="0" err="1" smtClean="0">
                <a:latin typeface="Times New Roman" pitchFamily="18" charset="0"/>
                <a:cs typeface="Times New Roman" pitchFamily="18" charset="0"/>
              </a:rPr>
              <a:t>Зилова</a:t>
            </a:r>
            <a:r>
              <a:rPr lang="ru-RU" dirty="0" smtClean="0">
                <a:latin typeface="Times New Roman" pitchFamily="18" charset="0"/>
                <a:cs typeface="Times New Roman" pitchFamily="18" charset="0"/>
              </a:rPr>
              <a:t>, говорит, что он ни разу не убил даже маленькую птичку. Он же жалеет, что не способен убить, завидует хладнокровию Димы. Так что же для него охота? Ведь не хобби, как сказал Кушак.</a:t>
            </a:r>
            <a:endParaRPr lang="ru-RU" dirty="0">
              <a:latin typeface="Times New Roman" pitchFamily="18" charset="0"/>
              <a:cs typeface="Times New Roman" pitchFamily="18" charset="0"/>
            </a:endParaRPr>
          </a:p>
        </p:txBody>
      </p:sp>
      <p:sp>
        <p:nvSpPr>
          <p:cNvPr id="9" name="Прямоугольник 8"/>
          <p:cNvSpPr/>
          <p:nvPr/>
        </p:nvSpPr>
        <p:spPr>
          <a:xfrm>
            <a:off x="250825" y="5759450"/>
            <a:ext cx="8713788" cy="1098550"/>
          </a:xfrm>
          <a:prstGeom prst="rect">
            <a:avLst/>
          </a:prstGeom>
          <a:solidFill>
            <a:schemeClr val="accent1">
              <a:lumMod val="75000"/>
            </a:schemeClr>
          </a:solidFill>
        </p:spPr>
        <p:txBody>
          <a:bodyPr>
            <a:spAutoFit/>
          </a:bodyPr>
          <a:lstStyle/>
          <a:p>
            <a:pPr fontAlgn="auto">
              <a:spcBef>
                <a:spcPts val="0"/>
              </a:spcBef>
              <a:spcAft>
                <a:spcPts val="0"/>
              </a:spcAft>
              <a:defRPr/>
            </a:pPr>
            <a:r>
              <a:rPr lang="ru-RU" sz="2180" b="1" i="1" dirty="0">
                <a:solidFill>
                  <a:srgbClr val="00B0F0"/>
                </a:solidFill>
                <a:latin typeface="Times New Roman" pitchFamily="18" charset="0"/>
                <a:cs typeface="Times New Roman" pitchFamily="18" charset="0"/>
              </a:rPr>
              <a:t>На охоте </a:t>
            </a:r>
            <a:r>
              <a:rPr lang="ru-RU" sz="2180" b="1" i="1" dirty="0" err="1">
                <a:solidFill>
                  <a:srgbClr val="00B0F0"/>
                </a:solidFill>
                <a:latin typeface="Times New Roman" pitchFamily="18" charset="0"/>
                <a:cs typeface="Times New Roman" pitchFamily="18" charset="0"/>
              </a:rPr>
              <a:t>Зилов</a:t>
            </a:r>
            <a:r>
              <a:rPr lang="ru-RU" sz="2180" b="1" i="1" dirty="0">
                <a:solidFill>
                  <a:srgbClr val="00B0F0"/>
                </a:solidFill>
                <a:latin typeface="Times New Roman" pitchFamily="18" charset="0"/>
                <a:cs typeface="Times New Roman" pitchFamily="18" charset="0"/>
              </a:rPr>
              <a:t> вряд ли сможет убить, а в жизни бьёт без промаха по своим родным и близким людям, не понимая старую истину, что творимое тобой зло вернется к тебе во сто крат.</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pPr algn="ctr" eaLnBrk="1" fontAlgn="auto" hangingPunct="1">
              <a:spcAft>
                <a:spcPts val="0"/>
              </a:spcAft>
              <a:defRPr/>
            </a:pPr>
            <a:r>
              <a:rPr lang="ru-RU" sz="2400" dirty="0" smtClean="0">
                <a:solidFill>
                  <a:srgbClr val="00B0F0"/>
                </a:solidFill>
                <a:latin typeface="Times New Roman" pitchFamily="18" charset="0"/>
                <a:cs typeface="Times New Roman" pitchFamily="18" charset="0"/>
              </a:rPr>
              <a:t>Анализ финальной сцены</a:t>
            </a:r>
            <a:endParaRPr lang="ru-RU" sz="2400" dirty="0">
              <a:solidFill>
                <a:srgbClr val="00B0F0"/>
              </a:solidFill>
              <a:latin typeface="Times New Roman" pitchFamily="18" charset="0"/>
              <a:cs typeface="Times New Roman" pitchFamily="18" charset="0"/>
            </a:endParaRPr>
          </a:p>
        </p:txBody>
      </p:sp>
      <p:sp>
        <p:nvSpPr>
          <p:cNvPr id="2" name="Содержимое 1"/>
          <p:cNvSpPr>
            <a:spLocks noGrp="1"/>
          </p:cNvSpPr>
          <p:nvPr>
            <p:ph idx="1"/>
          </p:nvPr>
        </p:nvSpPr>
        <p:spPr>
          <a:xfrm>
            <a:off x="457200" y="1481138"/>
            <a:ext cx="8229600" cy="3460750"/>
          </a:xfrm>
          <a:solidFill>
            <a:schemeClr val="bg2"/>
          </a:solidFill>
        </p:spPr>
        <p:txBody>
          <a:bodyPr>
            <a:normAutofit/>
          </a:bodyPr>
          <a:lstStyle/>
          <a:p>
            <a:pPr marL="365760" indent="-256032" eaLnBrk="1" fontAlgn="auto" hangingPunct="1">
              <a:spcAft>
                <a:spcPts val="0"/>
              </a:spcAft>
              <a:buFont typeface="Wingdings 3"/>
              <a:buChar char=""/>
              <a:defRPr/>
            </a:pPr>
            <a:r>
              <a:rPr lang="ru-RU" dirty="0" smtClean="0">
                <a:latin typeface="Times New Roman" pitchFamily="18" charset="0"/>
                <a:cs typeface="Times New Roman" pitchFamily="18" charset="0"/>
              </a:rPr>
              <a:t> «Плачет он или смеется, понять невозможно, но его тело долго содрогается так, как это бывает при сильном смехе или плаче… Он поднимается, и мы видим его спокойное лицо. Плакал он или смеялся — по его лицу мы так и не поймем».</a:t>
            </a:r>
          </a:p>
          <a:p>
            <a:pPr marL="365760" indent="-256032" eaLnBrk="1" fontAlgn="auto" hangingPunct="1">
              <a:spcAft>
                <a:spcPts val="0"/>
              </a:spcAft>
              <a:buFont typeface="Wingdings 3"/>
              <a:buChar char=""/>
              <a:defRPr/>
            </a:pPr>
            <a:r>
              <a:rPr lang="ru-RU" dirty="0" smtClean="0">
                <a:latin typeface="Times New Roman" pitchFamily="18" charset="0"/>
                <a:cs typeface="Times New Roman" pitchFamily="18" charset="0"/>
              </a:rPr>
              <a:t>Трижды повторяет автор это «плачет или смеется»: от истолкования этих слов зависит судьба героя, какой мы ее представляем, уже за рамками пьесы.</a:t>
            </a:r>
            <a:endParaRPr lang="ru-RU" dirty="0">
              <a:latin typeface="Times New Roman" pitchFamily="18" charset="0"/>
              <a:cs typeface="Times New Roman" pitchFamily="18" charset="0"/>
            </a:endParaRPr>
          </a:p>
        </p:txBody>
      </p:sp>
      <p:sp>
        <p:nvSpPr>
          <p:cNvPr id="4" name="Прямоугольник 3"/>
          <p:cNvSpPr/>
          <p:nvPr/>
        </p:nvSpPr>
        <p:spPr>
          <a:xfrm>
            <a:off x="179388" y="5084763"/>
            <a:ext cx="8820150" cy="1384995"/>
          </a:xfrm>
          <a:prstGeom prst="rect">
            <a:avLst/>
          </a:prstGeom>
          <a:solidFill>
            <a:schemeClr val="accent1">
              <a:lumMod val="75000"/>
            </a:schemeClr>
          </a:solidFill>
        </p:spPr>
        <p:txBody>
          <a:bodyPr>
            <a:spAutoFit/>
          </a:bodyPr>
          <a:lstStyle/>
          <a:p>
            <a:pPr fontAlgn="auto">
              <a:spcBef>
                <a:spcPts val="0"/>
              </a:spcBef>
              <a:spcAft>
                <a:spcPts val="0"/>
              </a:spcAft>
              <a:defRPr/>
            </a:pPr>
            <a:r>
              <a:rPr lang="ru-RU" sz="2000" b="1" i="1" u="sng" dirty="0">
                <a:solidFill>
                  <a:srgbClr val="00B0F0"/>
                </a:solidFill>
                <a:latin typeface="Times New Roman" pitchFamily="18" charset="0"/>
                <a:cs typeface="Times New Roman" pitchFamily="18" charset="0"/>
              </a:rPr>
              <a:t>Главный герой пьесы </a:t>
            </a:r>
            <a:r>
              <a:rPr lang="ru-RU" sz="2000" b="1" i="1" dirty="0">
                <a:solidFill>
                  <a:srgbClr val="00B0F0"/>
                </a:solidFill>
                <a:latin typeface="Times New Roman" pitchFamily="18" charset="0"/>
                <a:cs typeface="Times New Roman" pitchFamily="18" charset="0"/>
              </a:rPr>
              <a:t>“Утиная охота” </a:t>
            </a:r>
            <a:r>
              <a:rPr lang="ru-RU" sz="2000" i="1" dirty="0" err="1">
                <a:solidFill>
                  <a:srgbClr val="00B0F0"/>
                </a:solidFill>
                <a:latin typeface="Times New Roman" pitchFamily="18" charset="0"/>
                <a:cs typeface="Times New Roman" pitchFamily="18" charset="0"/>
              </a:rPr>
              <a:t>Зилов</a:t>
            </a:r>
            <a:r>
              <a:rPr lang="ru-RU" sz="2000" i="1" dirty="0">
                <a:solidFill>
                  <a:srgbClr val="00B0F0"/>
                </a:solidFill>
                <a:latin typeface="Times New Roman" pitchFamily="18" charset="0"/>
                <a:cs typeface="Times New Roman" pitchFamily="18" charset="0"/>
              </a:rPr>
              <a:t> в представлении многих олицетворяет 60-70-е годы. Люди поколения </a:t>
            </a:r>
            <a:r>
              <a:rPr lang="ru-RU" sz="2000" i="1" dirty="0" err="1">
                <a:solidFill>
                  <a:srgbClr val="00B0F0"/>
                </a:solidFill>
                <a:latin typeface="Times New Roman" pitchFamily="18" charset="0"/>
                <a:cs typeface="Times New Roman" pitchFamily="18" charset="0"/>
              </a:rPr>
              <a:t>Зилова</a:t>
            </a:r>
            <a:r>
              <a:rPr lang="ru-RU" sz="2000" i="1" dirty="0">
                <a:solidFill>
                  <a:srgbClr val="00B0F0"/>
                </a:solidFill>
                <a:latin typeface="Times New Roman" pitchFamily="18" charset="0"/>
                <a:cs typeface="Times New Roman" pitchFamily="18" charset="0"/>
              </a:rPr>
              <a:t> - люди, потерявшие цель или никогда и не видевшие её.</a:t>
            </a:r>
            <a:r>
              <a:rPr lang="ru-RU" sz="2000" b="1" i="1" dirty="0">
                <a:solidFill>
                  <a:srgbClr val="00B0F0"/>
                </a:solidFill>
                <a:latin typeface="Times New Roman" pitchFamily="18" charset="0"/>
                <a:cs typeface="Times New Roman" pitchFamily="18" charset="0"/>
              </a:rPr>
              <a:t> </a:t>
            </a:r>
          </a:p>
          <a:p>
            <a:pPr fontAlgn="auto">
              <a:spcBef>
                <a:spcPts val="0"/>
              </a:spcBef>
              <a:spcAft>
                <a:spcPts val="0"/>
              </a:spcAft>
              <a:defRPr/>
            </a:pPr>
            <a:r>
              <a:rPr lang="ru-RU" sz="2000" b="1" i="1" u="sng" dirty="0">
                <a:solidFill>
                  <a:srgbClr val="00B0F0"/>
                </a:solidFill>
                <a:latin typeface="Times New Roman" pitchFamily="18" charset="0"/>
                <a:cs typeface="Times New Roman" pitchFamily="18" charset="0"/>
              </a:rPr>
              <a:t>Трагедия героя той эпохи</a:t>
            </a:r>
            <a:r>
              <a:rPr lang="ru-RU" sz="2000" i="1" u="sng" dirty="0">
                <a:solidFill>
                  <a:srgbClr val="00B0F0"/>
                </a:solidFill>
                <a:latin typeface="Times New Roman" pitchFamily="18" charset="0"/>
                <a:cs typeface="Times New Roman" pitchFamily="18" charset="0"/>
              </a:rPr>
              <a:t> </a:t>
            </a:r>
            <a:r>
              <a:rPr lang="ru-RU" sz="2000" i="1" dirty="0">
                <a:solidFill>
                  <a:srgbClr val="00B0F0"/>
                </a:solidFill>
                <a:latin typeface="Times New Roman" pitchFamily="18" charset="0"/>
                <a:cs typeface="Times New Roman" pitchFamily="18" charset="0"/>
              </a:rPr>
              <a:t>в том, что он не способен на поступок</a:t>
            </a:r>
            <a:r>
              <a:rPr lang="ru-RU" sz="2400" i="1" dirty="0">
                <a:solidFill>
                  <a:srgbClr val="00B0F0"/>
                </a:solidFill>
                <a:latin typeface="Calibri" pitchFamily="34" charset="0"/>
                <a:cs typeface="+mn-cs"/>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Заголовок 11"/>
          <p:cNvSpPr>
            <a:spLocks noGrp="1"/>
          </p:cNvSpPr>
          <p:nvPr>
            <p:ph type="title"/>
          </p:nvPr>
        </p:nvSpPr>
        <p:spPr/>
        <p:txBody>
          <a:bodyPr/>
          <a:lstStyle/>
          <a:p>
            <a:endParaRPr lang="ru-RU"/>
          </a:p>
        </p:txBody>
      </p:sp>
      <p:sp>
        <p:nvSpPr>
          <p:cNvPr id="13" name="Содержимое 12"/>
          <p:cNvSpPr>
            <a:spLocks noGrp="1"/>
          </p:cNvSpPr>
          <p:nvPr>
            <p:ph sz="half" idx="1"/>
          </p:nvPr>
        </p:nvSpPr>
        <p:spPr/>
        <p:txBody>
          <a:bodyPr/>
          <a:lstStyle/>
          <a:p>
            <a:endParaRPr lang="ru-RU"/>
          </a:p>
        </p:txBody>
      </p:sp>
      <p:sp>
        <p:nvSpPr>
          <p:cNvPr id="14" name="Содержимое 13"/>
          <p:cNvSpPr>
            <a:spLocks noGrp="1"/>
          </p:cNvSpPr>
          <p:nvPr>
            <p:ph sz="half" idx="2"/>
          </p:nvPr>
        </p:nvSpPr>
        <p:spPr/>
        <p:txBody>
          <a:bodyPr/>
          <a:lstStyle/>
          <a:p>
            <a:endParaRPr lang="ru-RU"/>
          </a:p>
        </p:txBody>
      </p:sp>
      <p:sp>
        <p:nvSpPr>
          <p:cNvPr id="4" name="Прямоугольник 3"/>
          <p:cNvSpPr/>
          <p:nvPr/>
        </p:nvSpPr>
        <p:spPr>
          <a:xfrm>
            <a:off x="395536" y="1340768"/>
            <a:ext cx="3564904" cy="5184576"/>
          </a:xfrm>
          <a:prstGeom prst="rect">
            <a:avLst/>
          </a:prstGeom>
          <a:solidFill>
            <a:schemeClr val="accent1">
              <a:lumMod val="75000"/>
            </a:schemeClr>
          </a:solidFill>
        </p:spPr>
        <p:txBody>
          <a:bodyPr wrap="square">
            <a:spAutoFit/>
          </a:bodyPr>
          <a:lstStyle/>
          <a:p>
            <a:pPr fontAlgn="auto">
              <a:spcBef>
                <a:spcPts val="0"/>
              </a:spcBef>
              <a:spcAft>
                <a:spcPts val="0"/>
              </a:spcAft>
              <a:defRPr/>
            </a:pPr>
            <a:r>
              <a:rPr lang="ru-RU" sz="2000" b="1" u="sng" dirty="0" smtClean="0">
                <a:solidFill>
                  <a:srgbClr val="00B0F0"/>
                </a:solidFill>
                <a:latin typeface="Times New Roman" pitchFamily="18" charset="0"/>
                <a:cs typeface="Times New Roman" pitchFamily="18" charset="0"/>
              </a:rPr>
              <a:t>А. Вампилов</a:t>
            </a:r>
            <a:r>
              <a:rPr lang="ru-RU" sz="2000" b="1" u="sng" dirty="0">
                <a:solidFill>
                  <a:srgbClr val="00B0F0"/>
                </a:solidFill>
                <a:latin typeface="Times New Roman" pitchFamily="18" charset="0"/>
                <a:cs typeface="Times New Roman" pitchFamily="18" charset="0"/>
              </a:rPr>
              <a:t>:</a:t>
            </a:r>
            <a:r>
              <a:rPr lang="ru-RU" sz="2000" dirty="0">
                <a:solidFill>
                  <a:srgbClr val="00B0F0"/>
                </a:solidFill>
                <a:latin typeface="Times New Roman" pitchFamily="18" charset="0"/>
                <a:cs typeface="Times New Roman" pitchFamily="18" charset="0"/>
              </a:rPr>
              <a:t> «Среда — это мы сами. Мы, вместе взятые. А если так, то разве не среда каждый из нас в отдельности? Да, выходит, среда — это то, как каждый из нас работает, ест, пьет, что каждый из нас любит и чего не любит, во что верит и чему не верит, и значит, каждый может спросить самого себя со всей строгостью: что в моей жизни, в моих мыслях, в моих поступках есть такого, что дурно отражается на других людях?» </a:t>
            </a:r>
          </a:p>
        </p:txBody>
      </p:sp>
      <p:sp>
        <p:nvSpPr>
          <p:cNvPr id="6" name="Прямоугольник 5"/>
          <p:cNvSpPr/>
          <p:nvPr/>
        </p:nvSpPr>
        <p:spPr>
          <a:xfrm>
            <a:off x="4787900" y="2781300"/>
            <a:ext cx="4105275" cy="461665"/>
          </a:xfrm>
          <a:prstGeom prst="rect">
            <a:avLst/>
          </a:prstGeom>
          <a:solidFill>
            <a:schemeClr val="bg2"/>
          </a:solidFill>
          <a:ln>
            <a:solidFill>
              <a:schemeClr val="accent1">
                <a:lumMod val="75000"/>
              </a:schemeClr>
            </a:solidFill>
          </a:ln>
        </p:spPr>
        <p:txBody>
          <a:bodyPr>
            <a:spAutoFit/>
          </a:bodyPr>
          <a:lstStyle/>
          <a:p>
            <a:pPr fontAlgn="auto">
              <a:spcBef>
                <a:spcPts val="0"/>
              </a:spcBef>
              <a:spcAft>
                <a:spcPts val="0"/>
              </a:spcAft>
              <a:defRPr/>
            </a:pPr>
            <a:r>
              <a:rPr lang="ru-RU" sz="2400" dirty="0" smtClean="0">
                <a:latin typeface="Times New Roman" pitchFamily="18" charset="0"/>
                <a:cs typeface="Times New Roman" pitchFamily="18" charset="0"/>
              </a:rPr>
              <a:t> </a:t>
            </a:r>
            <a:endParaRPr lang="ru-RU" sz="2400" dirty="0">
              <a:latin typeface="Times New Roman" pitchFamily="18" charset="0"/>
              <a:cs typeface="Times New Roman" pitchFamily="18" charset="0"/>
            </a:endParaRPr>
          </a:p>
        </p:txBody>
      </p:sp>
      <p:pic>
        <p:nvPicPr>
          <p:cNvPr id="9" name="Picture 2" descr="C:\Users\Ирина Ивановна\Desktop\52339e6afa_vampilov1.jpg"/>
          <p:cNvPicPr>
            <a:picLocks noChangeAspect="1" noChangeArrowheads="1"/>
          </p:cNvPicPr>
          <p:nvPr/>
        </p:nvPicPr>
        <p:blipFill>
          <a:blip r:embed="rId2" cstate="print"/>
          <a:srcRect/>
          <a:stretch>
            <a:fillRect/>
          </a:stretch>
        </p:blipFill>
        <p:spPr bwMode="auto">
          <a:xfrm>
            <a:off x="4499992" y="1484784"/>
            <a:ext cx="3312368" cy="443998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161</TotalTime>
  <Words>259</Words>
  <Application>Microsoft Office PowerPoint</Application>
  <PresentationFormat>Экран (4:3)</PresentationFormat>
  <Paragraphs>44</Paragraphs>
  <Slides>12</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Изящная</vt:lpstr>
      <vt:lpstr>   Пьеса А. Вампилова «Утиная охота»</vt:lpstr>
      <vt:lpstr>Какие виды драмы вам известны? Распределите соответствие .</vt:lpstr>
      <vt:lpstr>1967 -1968  – «Утиная охота»</vt:lpstr>
      <vt:lpstr>Слайд 4</vt:lpstr>
      <vt:lpstr>Друзья и знакомые  Виктора Зилова. </vt:lpstr>
      <vt:lpstr>Друзья и знакомые  Виктора Зилова. </vt:lpstr>
      <vt:lpstr>В чем  драматический конфликт, если не в столкновении, противостоянии героев? Что движет пьесу?</vt:lpstr>
      <vt:lpstr>Был ли счастлив Зилов?</vt:lpstr>
      <vt:lpstr>Анализ сцены — воспоминания, когда Зилов прощается с уезжающей Галиной. Искренен ли герой?</vt:lpstr>
      <vt:lpstr>Смысл названия. Мотив охоты в пьесе.</vt:lpstr>
      <vt:lpstr>Анализ финальной сцены</vt:lpstr>
      <vt:lpstr>Слайд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Пьеса А. Вампилова «Утиная охота»</dc:title>
  <dc:creator>Татьяна</dc:creator>
  <cp:lastModifiedBy>Ирина Ивановна</cp:lastModifiedBy>
  <cp:revision>20</cp:revision>
  <dcterms:created xsi:type="dcterms:W3CDTF">2012-05-09T05:24:58Z</dcterms:created>
  <dcterms:modified xsi:type="dcterms:W3CDTF">2017-02-12T17:14:35Z</dcterms:modified>
</cp:coreProperties>
</file>